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Average"/>
      <p:regular r:id="rId47"/>
    </p:embeddedFont>
    <p:embeddedFont>
      <p:font typeface="Roboto Mon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24171FA-BA69-4B61-B7F4-5A25A6BF58B3}">
  <a:tblStyle styleId="{324171FA-BA69-4B61-B7F4-5A25A6BF58B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Mono-regular.fntdata"/><Relationship Id="rId47" Type="http://schemas.openxmlformats.org/officeDocument/2006/relationships/font" Target="fonts/Average-regular.fntdata"/><Relationship Id="rId49" Type="http://schemas.openxmlformats.org/officeDocument/2006/relationships/font" Target="fonts/RobotoMon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ono-boldItalic.fntdata"/><Relationship Id="rId50" Type="http://schemas.openxmlformats.org/officeDocument/2006/relationships/font" Target="fonts/RobotoMon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xdegrees.com"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g33d5942c3a9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 name="Google Shape;33;g33d5942c3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3d5942c3a9_0_4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3d5942c3a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shared memory - you might have learned about frames, and function memory. Shared memory is when different functions use a shared frame to store information. So info can be overwritten.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3d5942c3a9_0_5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3d5942c3a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3d5942c3a9_0_5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3d5942c3a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3d5942c3a9_0_6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3d5942c3a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3d5942c3a9_0_6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3d5942c3a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 for company to replicate situation. no logs.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3d5942c3a9_0_7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3d5942c3a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3d5942c3a9_0_7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3d5942c3a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3d5942c3a9_0_8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3d5942c3a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Cryptographer as a field - has to do with scrambling up information in a way that makes it impossible for unauthorized viewers to tell what it is.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3d5942c3a9_0_8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3d5942c3a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 and wife were shot and killed by police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Building a version of iOS that bypasses security in this way would undeniably create a backdoor. And while the government may argue that its use would be limited to this case, there is no way to guarantee such control.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3d5942c3a9_0_9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3d5942c3a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a version of iOS that bypasses security in this way would undeniably create a backdoor. And while the government may argue that its use would be limited to this case, there is no way to guarantee such control.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33d5942c3a9_0_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 name="Google Shape;40;g33d5942c3a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a:solidFill>
                  <a:schemeClr val="dk1"/>
                </a:solidFill>
              </a:rPr>
              <a:t>This talk will be a little bit different than your regular lectures. In previous lectures, you’ve been learning about different programming concepts: loops, functions, how computers work, etc.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20000"/>
              </a:lnSpc>
              <a:spcBef>
                <a:spcPts val="0"/>
              </a:spcBef>
              <a:spcAft>
                <a:spcPts val="0"/>
              </a:spcAft>
              <a:buClr>
                <a:schemeClr val="dk1"/>
              </a:buClr>
              <a:buSzPts val="1100"/>
              <a:buFont typeface="Arial"/>
              <a:buNone/>
            </a:pPr>
            <a:r>
              <a:rPr lang="en">
                <a:solidFill>
                  <a:schemeClr val="dk1"/>
                </a:solidFill>
              </a:rPr>
              <a:t>Take some time to reflect on the impact that technology can have on the world, and reflect on how yourself, as a new practitioner of technology, are using it for good.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3d5942c3a9_0_9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3d5942c3a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3d5942c3a9_0_10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3d5942c3a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3d5942c3a9_0_11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3d5942c3a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3d5942c3a9_0_11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3d5942c3a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3d5942c3a9_0_12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3d5942c3a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733.4/3400</a:t>
            </a:r>
            <a:endParaRPr/>
          </a:p>
          <a:p>
            <a:pPr indent="0" lvl="0" marL="0" rtl="0" algn="l">
              <a:spcBef>
                <a:spcPts val="0"/>
              </a:spcBef>
              <a:spcAft>
                <a:spcPts val="0"/>
              </a:spcAft>
              <a:buNone/>
            </a:pPr>
            <a:r>
              <a:rPr lang="en"/>
              <a:t>391.3/3400</a:t>
            </a:r>
            <a:endParaRPr/>
          </a:p>
          <a:p>
            <a:pPr indent="0" lvl="0" marL="0" rtl="0" algn="l">
              <a:spcBef>
                <a:spcPts val="0"/>
              </a:spcBef>
              <a:spcAft>
                <a:spcPts val="0"/>
              </a:spcAft>
              <a:buNone/>
            </a:pPr>
            <a:r>
              <a:rPr lang="en"/>
              <a:t>346.2/2400</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3d5942c3a9_0_12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3d5942c3a9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3d5942c3a9_0_13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3d5942c3a9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3d5942c3a9_0_13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3d5942c3a9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3d5942c3a9_0_14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3d5942c3a9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3d5942c3a9_0_14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3d5942c3a9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g33d5942c3a9_0_1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 name="Google Shape;46;g33d5942c3a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3d5942c3a9_0_15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3d5942c3a9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truth? For an ML model, “truth” is whatever data is fed to it.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3d5942c3a9_0_15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3d5942c3a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3d5942c3a9_0_16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3d5942c3a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3d5942c3a9_0_16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3d5942c3a9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3d5942c3a9_0_17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3d5942c3a9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Radio - invented in 1895, first widely used in 1920.</a:t>
            </a:r>
            <a:br>
              <a:rPr lang="en"/>
            </a:br>
            <a:r>
              <a:rPr lang="en"/>
              <a:t>TV - invented in 1927, first widely used in 1955.</a:t>
            </a:r>
            <a:endParaRPr/>
          </a:p>
          <a:p>
            <a:pPr indent="0" lvl="0" marL="0" rtl="0" algn="l">
              <a:spcBef>
                <a:spcPts val="0"/>
              </a:spcBef>
              <a:spcAft>
                <a:spcPts val="0"/>
              </a:spcAft>
              <a:buNone/>
            </a:pPr>
            <a:r>
              <a:rPr lang="en"/>
              <a:t>Social media - invented in 1997 (Six Degrees - </a:t>
            </a:r>
            <a:r>
              <a:rPr lang="en" u="sng">
                <a:solidFill>
                  <a:schemeClr val="hlink"/>
                </a:solidFill>
                <a:hlinkClick r:id="rId2"/>
              </a:rPr>
              <a:t>sixdegrees.com</a:t>
            </a:r>
            <a:r>
              <a:rPr lang="en"/>
              <a:t>), first widely used in late 2000s with Facebook.</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3d5942c3a9_0_17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3d5942c3a9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3d5942c3a9_0_18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3d5942c3a9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3d5942c3a9_0_19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3d5942c3a9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3d5942c3a9_0_19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3d5942c3a9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3d5942c3a9_0_20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3d5942c3a9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33d5942c3a9_0_1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33d5942c3a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 is ubiquitous - The work that you do, the decisions that you make, designs that you create, can have a big impact on everyone around us. </a:t>
            </a:r>
            <a:br>
              <a:rPr lang="en"/>
            </a:br>
            <a:r>
              <a:rPr lang="en"/>
              <a:t>You all will go out into the real world, and will join companies/start companies, do work that will fundamentally have an impact on the world.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you’re at a company, you will be responsible for making decisions, or providing input for decisions, that impact billions of people.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really, you are quite powerful, more powerful than you may realize.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3d5942c3a9_0_20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3d5942c3a9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3d5942c3a9_2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3d5942c3a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3d5942c3a9_0_2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3d5942c3a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3d5942c3a9_0_2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3d5942c3a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3d5942c3a9_0_3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3d5942c3a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rad is a unit of absorbed radiation dose, defined as 1 rad = 0.01 Gy = 0.01 J/kg. It was originally defined in CGS units in 1953 as the dose causing 100 ergs of energy to be absorbed by one gram of matter.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3d5942c3a9_0_3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3d5942c3a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3d5942c3a9_0_4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3d5942c3a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romannurik.github.io/SlidesCodeHighlighte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211425" y="1941275"/>
            <a:ext cx="5206200" cy="7848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BE0712"/>
              </a:buClr>
              <a:buSzPts val="3200"/>
              <a:buFont typeface="Calibri"/>
              <a:buNone/>
              <a:defRPr b="1" i="0" sz="3200" u="none" cap="none" strike="noStrike">
                <a:solidFill>
                  <a:srgbClr val="BE0712"/>
                </a:solidFill>
                <a:latin typeface="Calibri"/>
                <a:ea typeface="Calibri"/>
                <a:cs typeface="Calibri"/>
                <a:sym typeface="Calibri"/>
              </a:defRPr>
            </a:lvl1pPr>
            <a:lvl2pPr lvl="1"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2pPr>
            <a:lvl3pPr lvl="2"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3pPr>
            <a:lvl4pPr lvl="3"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4pPr>
            <a:lvl5pPr lvl="4"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5pPr>
            <a:lvl6pPr lvl="5"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6pPr>
            <a:lvl7pPr lvl="6"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7pPr>
            <a:lvl8pPr lvl="7"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8pPr>
            <a:lvl9pPr lvl="8"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9pPr>
          </a:lstStyle>
          <a:p/>
        </p:txBody>
      </p:sp>
      <p:sp>
        <p:nvSpPr>
          <p:cNvPr id="12" name="Google Shape;12;p2"/>
          <p:cNvSpPr txBox="1"/>
          <p:nvPr>
            <p:ph idx="1" type="subTitle"/>
          </p:nvPr>
        </p:nvSpPr>
        <p:spPr>
          <a:xfrm>
            <a:off x="161925" y="2612325"/>
            <a:ext cx="5380800" cy="784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400"/>
              <a:buFont typeface="Calibri"/>
              <a:buNone/>
              <a:defRPr b="0" i="0" sz="2400" u="none" cap="none" strike="noStrike">
                <a:solidFill>
                  <a:schemeClr val="dk2"/>
                </a:solidFill>
                <a:latin typeface="Calibri"/>
                <a:ea typeface="Calibri"/>
                <a:cs typeface="Calibri"/>
                <a:sym typeface="Calibri"/>
              </a:defRPr>
            </a:lvl1pPr>
            <a:lvl2pPr lvl="1"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cxnSp>
        <p:nvCxnSpPr>
          <p:cNvPr id="13" name="Google Shape;13;p2"/>
          <p:cNvCxnSpPr/>
          <p:nvPr/>
        </p:nvCxnSpPr>
        <p:spPr>
          <a:xfrm>
            <a:off x="290700" y="2669200"/>
            <a:ext cx="8443800" cy="0"/>
          </a:xfrm>
          <a:prstGeom prst="straightConnector1">
            <a:avLst/>
          </a:prstGeom>
          <a:noFill/>
          <a:ln cap="flat" cmpd="sng" w="19050">
            <a:solidFill>
              <a:srgbClr val="1072BD"/>
            </a:solidFill>
            <a:prstDash val="dot"/>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166800" y="92501"/>
            <a:ext cx="8229600" cy="4953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rgbClr val="BE0712"/>
              </a:buClr>
              <a:buSzPts val="2400"/>
              <a:buFont typeface="Calibri"/>
              <a:buNone/>
              <a:defRPr b="1" sz="2400">
                <a:solidFill>
                  <a:srgbClr val="BE0712"/>
                </a:solidFill>
                <a:latin typeface="Calibri"/>
                <a:ea typeface="Calibri"/>
                <a:cs typeface="Calibri"/>
                <a:sym typeface="Calibri"/>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cxnSp>
        <p:nvCxnSpPr>
          <p:cNvPr id="16" name="Google Shape;16;p3"/>
          <p:cNvCxnSpPr/>
          <p:nvPr/>
        </p:nvCxnSpPr>
        <p:spPr>
          <a:xfrm>
            <a:off x="243000" y="587800"/>
            <a:ext cx="8443800" cy="0"/>
          </a:xfrm>
          <a:prstGeom prst="straightConnector1">
            <a:avLst/>
          </a:prstGeom>
          <a:noFill/>
          <a:ln cap="flat" cmpd="sng" w="19050">
            <a:solidFill>
              <a:srgbClr val="1072BD"/>
            </a:solidFill>
            <a:prstDash val="dot"/>
            <a:round/>
            <a:headEnd len="med" w="med" type="none"/>
            <a:tailEnd len="med" w="med" type="none"/>
          </a:ln>
        </p:spPr>
      </p:cxnSp>
      <p:sp>
        <p:nvSpPr>
          <p:cNvPr id="17" name="Google Shape;17;p3"/>
          <p:cNvSpPr txBox="1"/>
          <p:nvPr>
            <p:ph idx="1" type="body"/>
          </p:nvPr>
        </p:nvSpPr>
        <p:spPr>
          <a:xfrm>
            <a:off x="243000" y="556500"/>
            <a:ext cx="8443800" cy="4153800"/>
          </a:xfrm>
          <a:prstGeom prst="rect">
            <a:avLst/>
          </a:prstGeom>
          <a:noFill/>
          <a:ln>
            <a:noFill/>
          </a:ln>
        </p:spPr>
        <p:txBody>
          <a:bodyPr anchorCtr="0" anchor="t" bIns="91425" lIns="91425" spcFirstLastPara="1" rIns="91425" wrap="square" tIns="91425">
            <a:noAutofit/>
          </a:bodyPr>
          <a:lstStyle>
            <a:lvl1pPr indent="-355600" lvl="0" marL="457200" rtl="0">
              <a:spcBef>
                <a:spcPts val="600"/>
              </a:spcBef>
              <a:spcAft>
                <a:spcPts val="0"/>
              </a:spcAft>
              <a:buSzPts val="2000"/>
              <a:buFont typeface="Calibri"/>
              <a:buChar char="●"/>
              <a:defRPr sz="2000">
                <a:latin typeface="Calibri"/>
                <a:ea typeface="Calibri"/>
                <a:cs typeface="Calibri"/>
                <a:sym typeface="Calibri"/>
              </a:defRPr>
            </a:lvl1pPr>
            <a:lvl2pPr indent="-355600" lvl="1" marL="914400" rtl="0">
              <a:spcBef>
                <a:spcPts val="0"/>
              </a:spcBef>
              <a:spcAft>
                <a:spcPts val="0"/>
              </a:spcAft>
              <a:buSzPts val="2000"/>
              <a:buFont typeface="Calibri"/>
              <a:buChar char="○"/>
              <a:defRPr sz="2000">
                <a:latin typeface="Calibri"/>
                <a:ea typeface="Calibri"/>
                <a:cs typeface="Calibri"/>
                <a:sym typeface="Calibri"/>
              </a:defRPr>
            </a:lvl2pPr>
            <a:lvl3pPr indent="-342900" lvl="2" marL="1371600" rtl="0">
              <a:spcBef>
                <a:spcPts val="0"/>
              </a:spcBef>
              <a:spcAft>
                <a:spcPts val="0"/>
              </a:spcAft>
              <a:buSzPts val="1800"/>
              <a:buFont typeface="Calibri"/>
              <a:buChar char="■"/>
              <a:defRPr sz="1800">
                <a:latin typeface="Calibri"/>
                <a:ea typeface="Calibri"/>
                <a:cs typeface="Calibri"/>
                <a:sym typeface="Calibri"/>
              </a:defRPr>
            </a:lvl3pPr>
            <a:lvl4pPr indent="-342900" lvl="3" marL="1828800" rtl="0">
              <a:spcBef>
                <a:spcPts val="0"/>
              </a:spcBef>
              <a:spcAft>
                <a:spcPts val="0"/>
              </a:spcAft>
              <a:buSzPts val="1800"/>
              <a:buFont typeface="Calibri"/>
              <a:buChar char="●"/>
              <a:defRPr>
                <a:latin typeface="Calibri"/>
                <a:ea typeface="Calibri"/>
                <a:cs typeface="Calibri"/>
                <a:sym typeface="Calibri"/>
              </a:defRPr>
            </a:lvl4pPr>
            <a:lvl5pPr indent="-342900" lvl="4" marL="2286000" rtl="0">
              <a:spcBef>
                <a:spcPts val="0"/>
              </a:spcBef>
              <a:spcAft>
                <a:spcPts val="0"/>
              </a:spcAft>
              <a:buSzPts val="1800"/>
              <a:buFont typeface="Calibri"/>
              <a:buChar char="○"/>
              <a:defRPr sz="1800">
                <a:latin typeface="Calibri"/>
                <a:ea typeface="Calibri"/>
                <a:cs typeface="Calibri"/>
                <a:sym typeface="Calibri"/>
              </a:defRPr>
            </a:lvl5pPr>
            <a:lvl6pPr indent="-342900" lvl="5" marL="2743200" rtl="0">
              <a:spcBef>
                <a:spcPts val="0"/>
              </a:spcBef>
              <a:spcAft>
                <a:spcPts val="0"/>
              </a:spcAft>
              <a:buSzPts val="1800"/>
              <a:buFont typeface="Calibri"/>
              <a:buChar char="■"/>
              <a:defRPr sz="1800">
                <a:latin typeface="Calibri"/>
                <a:ea typeface="Calibri"/>
                <a:cs typeface="Calibri"/>
                <a:sym typeface="Calibri"/>
              </a:defRPr>
            </a:lvl6pPr>
            <a:lvl7pPr indent="-342900" lvl="6" marL="3200400" rtl="0">
              <a:spcBef>
                <a:spcPts val="0"/>
              </a:spcBef>
              <a:spcAft>
                <a:spcPts val="0"/>
              </a:spcAft>
              <a:buSzPts val="1800"/>
              <a:buFont typeface="Calibri"/>
              <a:buChar char="●"/>
              <a:defRPr sz="1800">
                <a:latin typeface="Calibri"/>
                <a:ea typeface="Calibri"/>
                <a:cs typeface="Calibri"/>
                <a:sym typeface="Calibri"/>
              </a:defRPr>
            </a:lvl7pPr>
            <a:lvl8pPr indent="-342900" lvl="7" marL="3657600" rtl="0">
              <a:spcBef>
                <a:spcPts val="0"/>
              </a:spcBef>
              <a:spcAft>
                <a:spcPts val="0"/>
              </a:spcAft>
              <a:buSzPts val="1800"/>
              <a:buFont typeface="Calibri"/>
              <a:buChar char="○"/>
              <a:defRPr sz="1800">
                <a:latin typeface="Calibri"/>
                <a:ea typeface="Calibri"/>
                <a:cs typeface="Calibri"/>
                <a:sym typeface="Calibri"/>
              </a:defRPr>
            </a:lvl8pPr>
            <a:lvl9pPr indent="-342900" lvl="8" marL="4114800" rtl="0">
              <a:spcBef>
                <a:spcPts val="0"/>
              </a:spcBef>
              <a:spcAft>
                <a:spcPts val="0"/>
              </a:spcAft>
              <a:buSzPts val="1800"/>
              <a:buFont typeface="Calibri"/>
              <a:buChar char="■"/>
              <a:defRPr sz="1800">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 name="Shape 18"/>
        <p:cNvGrpSpPr/>
        <p:nvPr/>
      </p:nvGrpSpPr>
      <p:grpSpPr>
        <a:xfrm>
          <a:off x="0" y="0"/>
          <a:ext cx="0" cy="0"/>
          <a:chOff x="0" y="0"/>
          <a:chExt cx="0" cy="0"/>
        </a:xfrm>
      </p:grpSpPr>
      <p:sp>
        <p:nvSpPr>
          <p:cNvPr id="19" name="Google Shape;19;p4"/>
          <p:cNvSpPr txBox="1"/>
          <p:nvPr>
            <p:ph type="title"/>
          </p:nvPr>
        </p:nvSpPr>
        <p:spPr>
          <a:xfrm>
            <a:off x="928950" y="2143050"/>
            <a:ext cx="7286100" cy="85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BE0712"/>
              </a:buClr>
              <a:buSzPts val="3200"/>
              <a:buFont typeface="Calibri"/>
              <a:buNone/>
              <a:defRPr b="1" sz="3200">
                <a:solidFill>
                  <a:srgbClr val="BE0712"/>
                </a:solidFill>
                <a:latin typeface="Calibri"/>
                <a:ea typeface="Calibri"/>
                <a:cs typeface="Calibri"/>
                <a:sym typeface="Calibri"/>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 name="Shape 20"/>
        <p:cNvGrpSpPr/>
        <p:nvPr/>
      </p:nvGrpSpPr>
      <p:grpSpPr>
        <a:xfrm>
          <a:off x="0" y="0"/>
          <a:ext cx="0" cy="0"/>
          <a:chOff x="0" y="0"/>
          <a:chExt cx="0" cy="0"/>
        </a:xfrm>
      </p:grpSpPr>
      <p:sp>
        <p:nvSpPr>
          <p:cNvPr id="21" name="Google Shape;21;p5"/>
          <p:cNvSpPr txBox="1"/>
          <p:nvPr>
            <p:ph idx="1" type="body"/>
          </p:nvPr>
        </p:nvSpPr>
        <p:spPr>
          <a:xfrm>
            <a:off x="457200" y="215309"/>
            <a:ext cx="8229600" cy="519600"/>
          </a:xfrm>
          <a:prstGeom prst="rect">
            <a:avLst/>
          </a:prstGeom>
          <a:noFill/>
          <a:ln>
            <a:noFill/>
          </a:ln>
        </p:spPr>
        <p:txBody>
          <a:bodyPr anchorCtr="0" anchor="t" bIns="91425" lIns="91425" spcFirstLastPara="1" rIns="91425" wrap="square" tIns="91425">
            <a:noAutofit/>
          </a:bodyPr>
          <a:lstStyle>
            <a:lvl1pPr indent="-342900" lvl="0" marL="457200" rtl="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rtl="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rtl="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rtl="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rtl="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rtl="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rtl="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rtl="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rtl="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 name="Shape 2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2">
    <p:spTree>
      <p:nvGrpSpPr>
        <p:cNvPr id="23" name="Shape 23"/>
        <p:cNvGrpSpPr/>
        <p:nvPr/>
      </p:nvGrpSpPr>
      <p:grpSpPr>
        <a:xfrm>
          <a:off x="0" y="0"/>
          <a:ext cx="0" cy="0"/>
          <a:chOff x="0" y="0"/>
          <a:chExt cx="0" cy="0"/>
        </a:xfrm>
      </p:grpSpPr>
      <p:graphicFrame>
        <p:nvGraphicFramePr>
          <p:cNvPr id="24" name="Google Shape;24;p7"/>
          <p:cNvGraphicFramePr/>
          <p:nvPr/>
        </p:nvGraphicFramePr>
        <p:xfrm>
          <a:off x="952500" y="2001400"/>
          <a:ext cx="3000000" cy="3000000"/>
        </p:xfrm>
        <a:graphic>
          <a:graphicData uri="http://schemas.openxmlformats.org/drawingml/2006/table">
            <a:tbl>
              <a:tblPr>
                <a:noFill/>
                <a:tableStyleId>{324171FA-BA69-4B61-B7F4-5A25A6BF58B3}</a:tableStyleId>
              </a:tblPr>
              <a:tblGrid>
                <a:gridCol w="7239000"/>
              </a:tblGrid>
              <a:tr h="381000">
                <a:tc>
                  <a:txBody>
                    <a:bodyPr/>
                    <a:lstStyle/>
                    <a:p>
                      <a:pPr indent="0" lvl="0" marL="0" rtl="0" algn="l">
                        <a:lnSpc>
                          <a:spcPct val="150000"/>
                        </a:lnSpc>
                        <a:spcBef>
                          <a:spcPts val="0"/>
                        </a:spcBef>
                        <a:spcAft>
                          <a:spcPts val="0"/>
                        </a:spcAft>
                        <a:buNone/>
                      </a:pPr>
                      <a:r>
                        <a:rPr lang="en" sz="900">
                          <a:solidFill>
                            <a:srgbClr val="ECEFF1"/>
                          </a:solidFill>
                          <a:latin typeface="Roboto Mono"/>
                          <a:ea typeface="Roboto Mono"/>
                          <a:cs typeface="Roboto Mono"/>
                          <a:sym typeface="Roboto Mono"/>
                        </a:rPr>
                        <a:t>my_code = goes_here</a:t>
                      </a:r>
                      <a:endParaRPr/>
                    </a:p>
                  </a:txBody>
                  <a:tcPr marT="91425" marB="91425" marR="91425" marL="91425">
                    <a:solidFill>
                      <a:srgbClr val="212121"/>
                    </a:solidFill>
                  </a:tcPr>
                </a:tc>
              </a:tr>
            </a:tbl>
          </a:graphicData>
        </a:graphic>
      </p:graphicFrame>
      <p:sp>
        <p:nvSpPr>
          <p:cNvPr id="25" name="Google Shape;25;p7"/>
          <p:cNvSpPr txBox="1"/>
          <p:nvPr/>
        </p:nvSpPr>
        <p:spPr>
          <a:xfrm>
            <a:off x="995850" y="1344900"/>
            <a:ext cx="450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Calibri"/>
                <a:ea typeface="Calibri"/>
                <a:cs typeface="Calibri"/>
                <a:sym typeface="Calibri"/>
                <a:hlinkClick r:id="rId2"/>
              </a:rPr>
              <a:t>https://romannurik.github.io/SlidesCodeHighlighter/</a:t>
            </a:r>
            <a:endParaRPr>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bg>
      <p:bgPr>
        <a:solidFill>
          <a:srgbClr val="D9EAD3"/>
        </a:solidFill>
      </p:bgPr>
    </p:bg>
    <p:spTree>
      <p:nvGrpSpPr>
        <p:cNvPr id="26" name="Shape 26"/>
        <p:cNvGrpSpPr/>
        <p:nvPr/>
      </p:nvGrpSpPr>
      <p:grpSpPr>
        <a:xfrm>
          <a:off x="0" y="0"/>
          <a:ext cx="0" cy="0"/>
          <a:chOff x="0" y="0"/>
          <a:chExt cx="0" cy="0"/>
        </a:xfrm>
      </p:grpSpPr>
      <p:sp>
        <p:nvSpPr>
          <p:cNvPr id="27" name="Google Shape;27;p8"/>
          <p:cNvSpPr txBox="1"/>
          <p:nvPr>
            <p:ph type="title"/>
          </p:nvPr>
        </p:nvSpPr>
        <p:spPr>
          <a:xfrm>
            <a:off x="525150" y="2082650"/>
            <a:ext cx="8093700" cy="9387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BE0712"/>
              </a:buClr>
              <a:buSzPts val="4800"/>
              <a:buNone/>
              <a:defRPr sz="4800">
                <a:solidFill>
                  <a:srgbClr val="BE0712"/>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9"/>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30" name="Google Shape;30;p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hyperlink" Target="http://jamcoders.org.jm/" TargetMode="Externa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11" Type="http://schemas.openxmlformats.org/officeDocument/2006/relationships/theme" Target="../theme/theme2.xml"/><Relationship Id="rId10" Type="http://schemas.openxmlformats.org/officeDocument/2006/relationships/slideLayout" Target="../slideLayouts/slideLayout8.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rtl="0" algn="l">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2pPr>
            <a:lvl3pPr lvl="2" rtl="0" algn="l">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3pPr>
            <a:lvl4pPr lvl="3" rtl="0" algn="l">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4pPr>
            <a:lvl5pPr lvl="4" rtl="0" algn="l">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5pPr>
            <a:lvl6pPr lvl="5" rtl="0" algn="l">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6pPr>
            <a:lvl7pPr lvl="6" rtl="0" algn="l">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7pPr>
            <a:lvl8pPr lvl="7" rtl="0" algn="l">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8pPr>
            <a:lvl9pPr lvl="8" rtl="0" algn="l">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lgn="l">
              <a:spcBef>
                <a:spcPts val="600"/>
              </a:spcBef>
              <a:spcAft>
                <a:spcPts val="0"/>
              </a:spcAft>
              <a:buClr>
                <a:schemeClr val="dk1"/>
              </a:buClr>
              <a:buSzPts val="3000"/>
              <a:buFont typeface="Calibri"/>
              <a:buChar char="●"/>
              <a:defRPr i="0" sz="3000" u="none" cap="none" strike="noStrike">
                <a:solidFill>
                  <a:schemeClr val="dk1"/>
                </a:solidFill>
                <a:latin typeface="Calibri"/>
                <a:ea typeface="Calibri"/>
                <a:cs typeface="Calibri"/>
                <a:sym typeface="Calibri"/>
              </a:defRPr>
            </a:lvl1pPr>
            <a:lvl2pPr indent="-381000" lvl="1" marL="914400" rtl="0" algn="l">
              <a:spcBef>
                <a:spcPts val="0"/>
              </a:spcBef>
              <a:spcAft>
                <a:spcPts val="0"/>
              </a:spcAft>
              <a:buClr>
                <a:schemeClr val="dk1"/>
              </a:buClr>
              <a:buSzPts val="2400"/>
              <a:buFont typeface="Calibri"/>
              <a:buChar char="○"/>
              <a:defRPr i="0" sz="2400" u="none" cap="none" strike="noStrike">
                <a:solidFill>
                  <a:schemeClr val="dk1"/>
                </a:solidFill>
                <a:latin typeface="Calibri"/>
                <a:ea typeface="Calibri"/>
                <a:cs typeface="Calibri"/>
                <a:sym typeface="Calibri"/>
              </a:defRPr>
            </a:lvl2pPr>
            <a:lvl3pPr indent="-381000" lvl="2" marL="1371600" rtl="0" algn="l">
              <a:spcBef>
                <a:spcPts val="0"/>
              </a:spcBef>
              <a:spcAft>
                <a:spcPts val="0"/>
              </a:spcAft>
              <a:buClr>
                <a:schemeClr val="dk1"/>
              </a:buClr>
              <a:buSzPts val="2400"/>
              <a:buFont typeface="Calibri"/>
              <a:buChar char="■"/>
              <a:defRPr i="0" sz="2400" u="none" cap="none" strike="noStrike">
                <a:solidFill>
                  <a:schemeClr val="dk1"/>
                </a:solidFill>
                <a:latin typeface="Calibri"/>
                <a:ea typeface="Calibri"/>
                <a:cs typeface="Calibri"/>
                <a:sym typeface="Calibri"/>
              </a:defRPr>
            </a:lvl3pPr>
            <a:lvl4pPr indent="-342900" lvl="3" marL="1828800" rtl="0" algn="l">
              <a:spcBef>
                <a:spcPts val="0"/>
              </a:spcBef>
              <a:spcAft>
                <a:spcPts val="0"/>
              </a:spcAft>
              <a:buClr>
                <a:schemeClr val="dk1"/>
              </a:buClr>
              <a:buSzPts val="1800"/>
              <a:buFont typeface="Calibri"/>
              <a:buChar char="●"/>
              <a:defRPr i="0" sz="1800" u="none" cap="none" strike="noStrike">
                <a:solidFill>
                  <a:schemeClr val="dk1"/>
                </a:solidFill>
                <a:latin typeface="Calibri"/>
                <a:ea typeface="Calibri"/>
                <a:cs typeface="Calibri"/>
                <a:sym typeface="Calibri"/>
              </a:defRPr>
            </a:lvl4pPr>
            <a:lvl5pPr indent="-342900" lvl="4" marL="2286000" rtl="0" algn="l">
              <a:spcBef>
                <a:spcPts val="0"/>
              </a:spcBef>
              <a:spcAft>
                <a:spcPts val="0"/>
              </a:spcAft>
              <a:buClr>
                <a:schemeClr val="dk1"/>
              </a:buClr>
              <a:buSzPts val="1800"/>
              <a:buFont typeface="Calibri"/>
              <a:buChar char="○"/>
              <a:defRPr i="0" sz="1800" u="none" cap="none" strike="noStrike">
                <a:solidFill>
                  <a:schemeClr val="dk1"/>
                </a:solidFill>
                <a:latin typeface="Calibri"/>
                <a:ea typeface="Calibri"/>
                <a:cs typeface="Calibri"/>
                <a:sym typeface="Calibri"/>
              </a:defRPr>
            </a:lvl5pPr>
            <a:lvl6pPr indent="-342900" lvl="5" marL="2743200" rtl="0" algn="l">
              <a:spcBef>
                <a:spcPts val="0"/>
              </a:spcBef>
              <a:spcAft>
                <a:spcPts val="0"/>
              </a:spcAft>
              <a:buClr>
                <a:schemeClr val="dk1"/>
              </a:buClr>
              <a:buSzPts val="1800"/>
              <a:buFont typeface="Calibri"/>
              <a:buChar char="■"/>
              <a:defRPr i="0" sz="1800" u="none" cap="none" strike="noStrike">
                <a:solidFill>
                  <a:schemeClr val="dk1"/>
                </a:solidFill>
                <a:latin typeface="Calibri"/>
                <a:ea typeface="Calibri"/>
                <a:cs typeface="Calibri"/>
                <a:sym typeface="Calibri"/>
              </a:defRPr>
            </a:lvl6pPr>
            <a:lvl7pPr indent="-342900" lvl="6" marL="3200400" rtl="0" algn="l">
              <a:spcBef>
                <a:spcPts val="0"/>
              </a:spcBef>
              <a:spcAft>
                <a:spcPts val="0"/>
              </a:spcAft>
              <a:buClr>
                <a:schemeClr val="dk1"/>
              </a:buClr>
              <a:buSzPts val="1800"/>
              <a:buFont typeface="Calibri"/>
              <a:buChar char="●"/>
              <a:defRPr i="0" sz="1800" u="none" cap="none" strike="noStrike">
                <a:solidFill>
                  <a:schemeClr val="dk1"/>
                </a:solidFill>
                <a:latin typeface="Calibri"/>
                <a:ea typeface="Calibri"/>
                <a:cs typeface="Calibri"/>
                <a:sym typeface="Calibri"/>
              </a:defRPr>
            </a:lvl7pPr>
            <a:lvl8pPr indent="-342900" lvl="7" marL="3657600" rtl="0" algn="l">
              <a:spcBef>
                <a:spcPts val="0"/>
              </a:spcBef>
              <a:spcAft>
                <a:spcPts val="0"/>
              </a:spcAft>
              <a:buClr>
                <a:schemeClr val="dk1"/>
              </a:buClr>
              <a:buSzPts val="1800"/>
              <a:buFont typeface="Calibri"/>
              <a:buChar char="○"/>
              <a:defRPr i="0" sz="1800" u="none" cap="none" strike="noStrike">
                <a:solidFill>
                  <a:schemeClr val="dk1"/>
                </a:solidFill>
                <a:latin typeface="Calibri"/>
                <a:ea typeface="Calibri"/>
                <a:cs typeface="Calibri"/>
                <a:sym typeface="Calibri"/>
              </a:defRPr>
            </a:lvl8pPr>
            <a:lvl9pPr indent="-342900" lvl="8" marL="4114800" rtl="0" algn="l">
              <a:spcBef>
                <a:spcPts val="0"/>
              </a:spcBef>
              <a:spcAft>
                <a:spcPts val="0"/>
              </a:spcAft>
              <a:buClr>
                <a:schemeClr val="dk1"/>
              </a:buClr>
              <a:buSzPts val="1800"/>
              <a:buFont typeface="Calibri"/>
              <a:buChar char="■"/>
              <a:defRPr i="0" sz="1800" u="none" cap="none" strike="noStrike">
                <a:solidFill>
                  <a:schemeClr val="dk1"/>
                </a:solidFill>
                <a:latin typeface="Calibri"/>
                <a:ea typeface="Calibri"/>
                <a:cs typeface="Calibri"/>
                <a:sym typeface="Calibri"/>
              </a:defRPr>
            </a:lvl9pPr>
          </a:lstStyle>
          <a:p/>
        </p:txBody>
      </p:sp>
      <p:sp>
        <p:nvSpPr>
          <p:cNvPr id="8" name="Google Shape;8;p1"/>
          <p:cNvSpPr txBox="1"/>
          <p:nvPr/>
        </p:nvSpPr>
        <p:spPr>
          <a:xfrm>
            <a:off x="8226150" y="4561825"/>
            <a:ext cx="1002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latin typeface="Calibri"/>
                <a:ea typeface="Calibri"/>
                <a:cs typeface="Calibri"/>
                <a:sym typeface="Calibri"/>
                <a:hlinkClick r:id="rId1"/>
              </a:rPr>
              <a:t>jamcoders.org.jm</a:t>
            </a:r>
            <a:endParaRPr sz="800">
              <a:latin typeface="Calibri"/>
              <a:ea typeface="Calibri"/>
              <a:cs typeface="Calibri"/>
              <a:sym typeface="Calibri"/>
            </a:endParaRPr>
          </a:p>
        </p:txBody>
      </p:sp>
      <p:pic>
        <p:nvPicPr>
          <p:cNvPr id="9" name="Google Shape;9;p1"/>
          <p:cNvPicPr preferRelativeResize="0"/>
          <p:nvPr/>
        </p:nvPicPr>
        <p:blipFill rotWithShape="1">
          <a:blip r:embed="rId2">
            <a:alphaModFix/>
          </a:blip>
          <a:srcRect b="26898" l="0" r="0" t="25620"/>
          <a:stretch/>
        </p:blipFill>
        <p:spPr>
          <a:xfrm>
            <a:off x="8055956" y="4771443"/>
            <a:ext cx="1002476" cy="26775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archive.epic.org/crypto/ban/" TargetMode="External"/><Relationship Id="rId4" Type="http://schemas.openxmlformats.org/officeDocument/2006/relationships/hyperlink" Target="https://www.washingtonpost.com/business/technology/2014/09/17/2612af58-3ed2-11e4-b03f-de718edeb92f_story.html?noredirect=on&amp;utm_term=.865f8bcb5e0f"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apple.com/customer-letter/" TargetMode="External"/><Relationship Id="rId4" Type="http://schemas.openxmlformats.org/officeDocument/2006/relationships/hyperlink" Target="http://www.cbsnews.com/news/fbi-may-have-found-way-to-unlock-san-bernardino-shooters-iphone/" TargetMode="External"/><Relationship Id="rId5" Type="http://schemas.openxmlformats.org/officeDocument/2006/relationships/hyperlink" Target="http://abcnews.go.com/Technology/justice-department-withdraws-request-apple-iphone-encryption-case/story?id=37986428" TargetMode="External"/><Relationship Id="rId6" Type="http://schemas.openxmlformats.org/officeDocument/2006/relationships/hyperlink" Target="http://www.nytimes.com/2016/04/22/us/politics/fbi-director-suggests-bill-for-iphone-hacking-was-1-3-million.html?_r=0"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hyperlink" Target="https://www.npr.org/2021/08/06/1025402725/apple-iphone-for-child-sexual-abuse-privacy"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freedomhouse.org/explore-the-map?type=fotn&amp;year=2022" TargetMode="External"/><Relationship Id="rId4" Type="http://schemas.openxmlformats.org/officeDocument/2006/relationships/hyperlink" Target="https://freedomhouse.org/explore-the-map?type=fotn&amp;year=2024"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freedomonthenet.org/sites/default/files/2019-11/11042019_Report_FH_FOTN_2019_final_Public_Download.pdf" TargetMode="External"/><Relationship Id="rId4" Type="http://schemas.openxmlformats.org/officeDocument/2006/relationships/hyperlink" Target="https://freedomhouse.org/report/freedom-net/2024/struggle-trust-onlin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freedomhouse.org/country/china/freedom-net/2024" TargetMode="External"/><Relationship Id="rId4" Type="http://schemas.openxmlformats.org/officeDocument/2006/relationships/hyperlink" Target="https://en.wikipedia.org/wiki/List_of_websites_blocked_in_mainland_China" TargetMode="External"/><Relationship Id="rId5" Type="http://schemas.openxmlformats.org/officeDocument/2006/relationships/hyperlink" Target="https://citizenlab.ca/2018/08/cant-picture-this-an-analysis-of-image-filtering-on-wechat-moment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web.archive.org/web/20180109210823/http://news.hkpeanut.com/archives/21028"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www.theguardian.com/technology/2018/oct/10/amazon-hiring-ai-gender-bias-recruiting-engin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www.people-press.org/2014/06/12/political-polarization-in-the-american-public/" TargetMode="External"/><Relationship Id="rId4" Type="http://schemas.openxmlformats.org/officeDocument/2006/relationships/hyperlink" Target="http://www.pewresearch.org/fact-tank/2014/06/12/polarized-politics-in-congress-began-in-the-1970s-and-has-been-getting-worse-ever-since/" TargetMode="External"/><Relationship Id="rId5" Type="http://schemas.openxmlformats.org/officeDocument/2006/relationships/image" Target="../media/image7.png"/><Relationship Id="rId6" Type="http://schemas.openxmlformats.org/officeDocument/2006/relationships/image" Target="../media/image11.png"/><Relationship Id="rId7"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png"/><Relationship Id="rId4" Type="http://schemas.openxmlformats.org/officeDocument/2006/relationships/hyperlink" Target="http://www.people-press.org/2014/06/12/political-polarization-in-the-american-public/"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www.people-press.org/2017/10/05/the-partisan-divide-on-political-values-grows-even-wider/" TargetMode="External"/><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www.people-press.org/2017/10/05/7-global-warming-and-environmental-regulation-personal-environmentalism/" TargetMode="External"/><Relationship Id="rId4" Type="http://schemas.openxmlformats.org/officeDocument/2006/relationships/hyperlink" Target="http://www.people-press.org/2017/10/05/the-partisan-divide-on-political-values-grows-even-wider/overview_1-5/" TargetMode="External"/><Relationship Id="rId5" Type="http://schemas.openxmlformats.org/officeDocument/2006/relationships/image" Target="../media/image15.png"/><Relationship Id="rId6"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digitalcollections.library.cmu.edu/awweb/awarchive?type=file&amp;item=33748"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sp>
        <p:nvSpPr>
          <p:cNvPr id="35" name="Google Shape;35;p10"/>
          <p:cNvSpPr txBox="1"/>
          <p:nvPr>
            <p:ph type="ctrTitle"/>
          </p:nvPr>
        </p:nvSpPr>
        <p:spPr>
          <a:xfrm>
            <a:off x="211425" y="1941275"/>
            <a:ext cx="5206200" cy="7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JamCoders: Week 1</a:t>
            </a:r>
            <a:endParaRPr/>
          </a:p>
        </p:txBody>
      </p:sp>
      <p:sp>
        <p:nvSpPr>
          <p:cNvPr id="36" name="Google Shape;36;p10"/>
          <p:cNvSpPr txBox="1"/>
          <p:nvPr>
            <p:ph idx="1" type="subTitle"/>
          </p:nvPr>
        </p:nvSpPr>
        <p:spPr>
          <a:xfrm>
            <a:off x="161925" y="2612325"/>
            <a:ext cx="8670600" cy="23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Bonus Lecture: Computer Science Ethics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700"/>
              <a:t>Material adapted from Josh Hug at UC Berkeley and Alex Krentsel at Howard.</a:t>
            </a:r>
            <a:endParaRPr sz="1700"/>
          </a:p>
        </p:txBody>
      </p:sp>
      <p:pic>
        <p:nvPicPr>
          <p:cNvPr id="37" name="Google Shape;37;p10"/>
          <p:cNvPicPr preferRelativeResize="0"/>
          <p:nvPr/>
        </p:nvPicPr>
        <p:blipFill>
          <a:blip r:embed="rId3">
            <a:alphaModFix/>
          </a:blip>
          <a:stretch>
            <a:fillRect/>
          </a:stretch>
        </p:blipFill>
        <p:spPr>
          <a:xfrm>
            <a:off x="5492950" y="150625"/>
            <a:ext cx="3170966" cy="23778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Therac Software</a:t>
            </a:r>
            <a:endParaRPr/>
          </a:p>
        </p:txBody>
      </p:sp>
      <p:sp>
        <p:nvSpPr>
          <p:cNvPr id="91" name="Google Shape;91;p19"/>
          <p:cNvSpPr txBox="1"/>
          <p:nvPr>
            <p:ph idx="1" type="body"/>
          </p:nvPr>
        </p:nvSpPr>
        <p:spPr>
          <a:xfrm>
            <a:off x="243000" y="556500"/>
            <a:ext cx="8901000" cy="450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What went wrong? A few things…</a:t>
            </a:r>
            <a:endParaRPr/>
          </a:p>
          <a:p>
            <a:pPr indent="0" lvl="0" marL="0" rtl="0" algn="l">
              <a:spcBef>
                <a:spcPts val="600"/>
              </a:spcBef>
              <a:spcAft>
                <a:spcPts val="0"/>
              </a:spcAft>
              <a:buNone/>
            </a:pPr>
            <a:r>
              <a:t/>
            </a:r>
            <a:endParaRPr/>
          </a:p>
          <a:p>
            <a:pPr indent="-355600" lvl="0" marL="457200" rtl="0" algn="l">
              <a:spcBef>
                <a:spcPts val="600"/>
              </a:spcBef>
              <a:spcAft>
                <a:spcPts val="0"/>
              </a:spcAft>
              <a:buSzPts val="2000"/>
              <a:buChar char="●"/>
            </a:pPr>
            <a:r>
              <a:rPr lang="en"/>
              <a:t>All code was written by </a:t>
            </a:r>
            <a:r>
              <a:rPr i="1" lang="en"/>
              <a:t>a single programmer</a:t>
            </a:r>
            <a:r>
              <a:rPr lang="en"/>
              <a:t>.</a:t>
            </a:r>
            <a:endParaRPr/>
          </a:p>
          <a:p>
            <a:pPr indent="-355600" lvl="0" marL="457200" rtl="0" algn="l">
              <a:spcBef>
                <a:spcPts val="0"/>
              </a:spcBef>
              <a:spcAft>
                <a:spcPts val="0"/>
              </a:spcAft>
              <a:buSzPts val="2000"/>
              <a:buChar char="●"/>
            </a:pPr>
            <a:r>
              <a:rPr lang="en"/>
              <a:t>During development, code was not independently reviewed by anyone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Software to run the machine was a custom operating system for PDP-11/23.</a:t>
            </a:r>
            <a:endParaRPr/>
          </a:p>
          <a:p>
            <a:pPr indent="-355600" lvl="0" marL="457200" rtl="0" algn="l">
              <a:spcBef>
                <a:spcPts val="600"/>
              </a:spcBef>
              <a:spcAft>
                <a:spcPts val="0"/>
              </a:spcAft>
              <a:buSzPts val="2000"/>
              <a:buChar char="●"/>
            </a:pPr>
            <a:r>
              <a:rPr lang="en"/>
              <a:t>OS scheduler had race conditions (no atomic test &amp; set operations)</a:t>
            </a:r>
            <a:endParaRPr/>
          </a:p>
          <a:p>
            <a:pPr indent="-355600" lvl="0" marL="457200" rtl="0" algn="l">
              <a:spcBef>
                <a:spcPts val="0"/>
              </a:spcBef>
              <a:spcAft>
                <a:spcPts val="0"/>
              </a:spcAft>
              <a:buSzPts val="2000"/>
              <a:buChar char="●"/>
            </a:pPr>
            <a:r>
              <a:rPr lang="en"/>
              <a:t>Concurrent processes communicated through shared memory (!!)</a:t>
            </a:r>
            <a:endParaRPr/>
          </a:p>
          <a:p>
            <a:pPr indent="-355600" lvl="0" marL="457200" rtl="0" algn="l">
              <a:spcBef>
                <a:spcPts val="0"/>
              </a:spcBef>
              <a:spcAft>
                <a:spcPts val="0"/>
              </a:spcAft>
              <a:buSzPts val="2000"/>
              <a:buChar char="●"/>
            </a:pPr>
            <a:r>
              <a:rPr lang="en"/>
              <a:t>8-bit counters used as signals that could overflow. 0: False, 1-255: True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Therac Software</a:t>
            </a:r>
            <a:endParaRPr/>
          </a:p>
        </p:txBody>
      </p:sp>
      <p:sp>
        <p:nvSpPr>
          <p:cNvPr id="97" name="Google Shape;97;p20"/>
          <p:cNvSpPr txBox="1"/>
          <p:nvPr>
            <p:ph idx="1" type="body"/>
          </p:nvPr>
        </p:nvSpPr>
        <p:spPr>
          <a:xfrm>
            <a:off x="243000" y="556500"/>
            <a:ext cx="8901000" cy="450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user interface was misleading</a:t>
            </a:r>
            <a:endParaRPr/>
          </a:p>
          <a:p>
            <a:pPr indent="-355600" lvl="0" marL="457200" rtl="0" algn="l">
              <a:spcBef>
                <a:spcPts val="600"/>
              </a:spcBef>
              <a:spcAft>
                <a:spcPts val="0"/>
              </a:spcAft>
              <a:buSzPts val="2000"/>
              <a:buChar char="●"/>
            </a:pPr>
            <a:r>
              <a:rPr lang="en"/>
              <a:t>Keyboard input accepted edit operations, but didn’t behave as expected. After editing, screen did not necessarily represent machine state.</a:t>
            </a:r>
            <a:endParaRPr/>
          </a:p>
          <a:p>
            <a:pPr indent="-355600" lvl="0" marL="457200" rtl="0" algn="l">
              <a:spcBef>
                <a:spcPts val="0"/>
              </a:spcBef>
              <a:spcAft>
                <a:spcPts val="0"/>
              </a:spcAft>
              <a:buSzPts val="2000"/>
              <a:buChar char="●"/>
            </a:pPr>
            <a:r>
              <a:rPr lang="en"/>
              <a:t>Default values caused undesired behavior (convenience compromised safety).</a:t>
            </a:r>
            <a:endParaRPr/>
          </a:p>
          <a:p>
            <a:pPr indent="-355600" lvl="0" marL="457200" rtl="0" algn="l">
              <a:spcBef>
                <a:spcPts val="0"/>
              </a:spcBef>
              <a:spcAft>
                <a:spcPts val="0"/>
              </a:spcAft>
              <a:buSzPts val="2000"/>
              <a:buChar char="●"/>
            </a:pPr>
            <a:r>
              <a:rPr lang="en"/>
              <a:t>Error messages were inscrutable.</a:t>
            </a:r>
            <a:endParaRPr/>
          </a:p>
          <a:p>
            <a:pPr indent="-355600" lvl="0" marL="457200" rtl="0" algn="l">
              <a:spcBef>
                <a:spcPts val="0"/>
              </a:spcBef>
              <a:spcAft>
                <a:spcPts val="0"/>
              </a:spcAft>
              <a:buSzPts val="2000"/>
              <a:buChar char="●"/>
            </a:pPr>
            <a:r>
              <a:rPr lang="en"/>
              <a:t>System paused when something went wrong, but errors were very common</a:t>
            </a:r>
            <a:endParaRPr/>
          </a:p>
        </p:txBody>
      </p:sp>
      <p:pic>
        <p:nvPicPr>
          <p:cNvPr id="98" name="Google Shape;98;p20"/>
          <p:cNvPicPr preferRelativeResize="0"/>
          <p:nvPr/>
        </p:nvPicPr>
        <p:blipFill rotWithShape="1">
          <a:blip r:embed="rId3">
            <a:alphaModFix/>
          </a:blip>
          <a:srcRect b="6994" l="0" r="0" t="0"/>
          <a:stretch/>
        </p:blipFill>
        <p:spPr>
          <a:xfrm>
            <a:off x="2681549" y="2908800"/>
            <a:ext cx="3200100" cy="20037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1"/>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Therac-25 Bug</a:t>
            </a:r>
            <a:endParaRPr/>
          </a:p>
        </p:txBody>
      </p:sp>
      <p:sp>
        <p:nvSpPr>
          <p:cNvPr id="104" name="Google Shape;104;p21"/>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105" name="Google Shape;105;p21"/>
          <p:cNvPicPr preferRelativeResize="0"/>
          <p:nvPr/>
        </p:nvPicPr>
        <p:blipFill>
          <a:blip r:embed="rId3">
            <a:alphaModFix/>
          </a:blip>
          <a:stretch>
            <a:fillRect/>
          </a:stretch>
        </p:blipFill>
        <p:spPr>
          <a:xfrm>
            <a:off x="2105025" y="1023938"/>
            <a:ext cx="4933950" cy="3095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Development Failures</a:t>
            </a:r>
            <a:endParaRPr/>
          </a:p>
        </p:txBody>
      </p:sp>
      <p:sp>
        <p:nvSpPr>
          <p:cNvPr id="111" name="Google Shape;111;p22"/>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Documentation</a:t>
            </a:r>
            <a:r>
              <a:rPr lang="en"/>
              <a:t>: Development and behavior should be documented.</a:t>
            </a:r>
            <a:endParaRPr/>
          </a:p>
          <a:p>
            <a:pPr indent="0" lvl="0" marL="0" rtl="0" algn="l">
              <a:spcBef>
                <a:spcPts val="600"/>
              </a:spcBef>
              <a:spcAft>
                <a:spcPts val="0"/>
              </a:spcAft>
              <a:buNone/>
            </a:pPr>
            <a:r>
              <a:rPr b="1" lang="en"/>
              <a:t>Concurrency</a:t>
            </a:r>
            <a:r>
              <a:rPr lang="en"/>
              <a:t>: Use techniques that are easy to understand for difficult problems.</a:t>
            </a:r>
            <a:endParaRPr/>
          </a:p>
          <a:p>
            <a:pPr indent="0" lvl="0" marL="0" rtl="0" algn="l">
              <a:spcBef>
                <a:spcPts val="600"/>
              </a:spcBef>
              <a:spcAft>
                <a:spcPts val="0"/>
              </a:spcAft>
              <a:buNone/>
            </a:pPr>
            <a:r>
              <a:rPr b="1" lang="en"/>
              <a:t>Interface</a:t>
            </a:r>
            <a:r>
              <a:rPr lang="en"/>
              <a:t>: Input-output relationship should not be surprising. </a:t>
            </a:r>
            <a:endParaRPr/>
          </a:p>
          <a:p>
            <a:pPr indent="0" lvl="0" marL="0" rtl="0" algn="l">
              <a:spcBef>
                <a:spcPts val="600"/>
              </a:spcBef>
              <a:spcAft>
                <a:spcPts val="0"/>
              </a:spcAft>
              <a:buNone/>
            </a:pPr>
            <a:r>
              <a:rPr b="1" lang="en"/>
              <a:t>Testing</a:t>
            </a:r>
            <a:r>
              <a:rPr lang="en"/>
              <a:t>: A plan for how to test components and interactions should be part of design.</a:t>
            </a:r>
            <a:endParaRPr/>
          </a:p>
          <a:p>
            <a:pPr indent="0" lvl="0" marL="0" rtl="0" algn="l">
              <a:spcBef>
                <a:spcPts val="600"/>
              </a:spcBef>
              <a:spcAft>
                <a:spcPts val="0"/>
              </a:spcAft>
              <a:buNone/>
            </a:pPr>
            <a:r>
              <a:rPr b="1" lang="en"/>
              <a:t>Auditing</a:t>
            </a:r>
            <a:r>
              <a:rPr lang="en"/>
              <a:t>: Should have an independent and robust way of tracking what actually happened.</a:t>
            </a:r>
            <a:endParaRPr/>
          </a:p>
          <a:p>
            <a:pPr indent="0" lvl="0" marL="0" rtl="0" algn="l">
              <a:spcBef>
                <a:spcPts val="600"/>
              </a:spcBef>
              <a:spcAft>
                <a:spcPts val="0"/>
              </a:spcAft>
              <a:buNone/>
            </a:pPr>
            <a:r>
              <a:rPr b="1" lang="en"/>
              <a:t>Redundancy</a:t>
            </a:r>
            <a:r>
              <a:rPr lang="en"/>
              <a:t>: No single component failure should be able to cause an accident.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0" st="0"/>
                                            </p:txEl>
                                          </p:spTgt>
                                        </p:tgtEl>
                                        <p:attrNameLst>
                                          <p:attrName>style.visibility</p:attrName>
                                        </p:attrNameLst>
                                      </p:cBhvr>
                                      <p:to>
                                        <p:strVal val="visible"/>
                                      </p:to>
                                    </p:set>
                                    <p:animEffect filter="fade" transition="in">
                                      <p:cBhvr>
                                        <p:cTn dur="1"/>
                                        <p:tgtEl>
                                          <p:spTgt spid="1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1" st="1"/>
                                            </p:txEl>
                                          </p:spTgt>
                                        </p:tgtEl>
                                        <p:attrNameLst>
                                          <p:attrName>style.visibility</p:attrName>
                                        </p:attrNameLst>
                                      </p:cBhvr>
                                      <p:to>
                                        <p:strVal val="visible"/>
                                      </p:to>
                                    </p:set>
                                    <p:animEffect filter="fade" transition="in">
                                      <p:cBhvr>
                                        <p:cTn dur="1"/>
                                        <p:tgtEl>
                                          <p:spTgt spid="1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2" st="2"/>
                                            </p:txEl>
                                          </p:spTgt>
                                        </p:tgtEl>
                                        <p:attrNameLst>
                                          <p:attrName>style.visibility</p:attrName>
                                        </p:attrNameLst>
                                      </p:cBhvr>
                                      <p:to>
                                        <p:strVal val="visible"/>
                                      </p:to>
                                    </p:set>
                                    <p:animEffect filter="fade" transition="in">
                                      <p:cBhvr>
                                        <p:cTn dur="1"/>
                                        <p:tgtEl>
                                          <p:spTgt spid="1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3" st="3"/>
                                            </p:txEl>
                                          </p:spTgt>
                                        </p:tgtEl>
                                        <p:attrNameLst>
                                          <p:attrName>style.visibility</p:attrName>
                                        </p:attrNameLst>
                                      </p:cBhvr>
                                      <p:to>
                                        <p:strVal val="visible"/>
                                      </p:to>
                                    </p:set>
                                    <p:animEffect filter="fade" transition="in">
                                      <p:cBhvr>
                                        <p:cTn dur="1"/>
                                        <p:tgtEl>
                                          <p:spTgt spid="11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4" st="4"/>
                                            </p:txEl>
                                          </p:spTgt>
                                        </p:tgtEl>
                                        <p:attrNameLst>
                                          <p:attrName>style.visibility</p:attrName>
                                        </p:attrNameLst>
                                      </p:cBhvr>
                                      <p:to>
                                        <p:strVal val="visible"/>
                                      </p:to>
                                    </p:set>
                                    <p:animEffect filter="fade" transition="in">
                                      <p:cBhvr>
                                        <p:cTn dur="1"/>
                                        <p:tgtEl>
                                          <p:spTgt spid="11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5" st="5"/>
                                            </p:txEl>
                                          </p:spTgt>
                                        </p:tgtEl>
                                        <p:attrNameLst>
                                          <p:attrName>style.visibility</p:attrName>
                                        </p:attrNameLst>
                                      </p:cBhvr>
                                      <p:to>
                                        <p:strVal val="visible"/>
                                      </p:to>
                                    </p:set>
                                    <p:animEffect filter="fade" transition="in">
                                      <p:cBhvr>
                                        <p:cTn dur="1"/>
                                        <p:tgtEl>
                                          <p:spTgt spid="11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How should we determine who is responsible for software failures that cause injury or death?  Operator, Programmer, Company, Government, Patient, Doctor?</a:t>
            </a:r>
            <a:endParaRPr sz="1800"/>
          </a:p>
          <a:p>
            <a:pPr indent="-342900" lvl="0" marL="457200" rtl="0" algn="l">
              <a:spcBef>
                <a:spcPts val="600"/>
              </a:spcBef>
              <a:spcAft>
                <a:spcPts val="0"/>
              </a:spcAft>
              <a:buClr>
                <a:srgbClr val="0000FF"/>
              </a:buClr>
              <a:buSzPts val="1800"/>
              <a:buChar char="●"/>
            </a:pPr>
            <a:r>
              <a:rPr lang="en" sz="1800">
                <a:solidFill>
                  <a:srgbClr val="0000FF"/>
                </a:solidFill>
              </a:rPr>
              <a:t>the company – one person wrote the code, why allowing it,</a:t>
            </a:r>
            <a:endParaRPr sz="1800">
              <a:solidFill>
                <a:srgbClr val="0000FF"/>
              </a:solidFill>
            </a:endParaRPr>
          </a:p>
          <a:p>
            <a:pPr indent="-342900" lvl="0" marL="457200" rtl="0" algn="l">
              <a:spcBef>
                <a:spcPts val="0"/>
              </a:spcBef>
              <a:spcAft>
                <a:spcPts val="0"/>
              </a:spcAft>
              <a:buClr>
                <a:srgbClr val="0000FF"/>
              </a:buClr>
              <a:buSzPts val="1800"/>
              <a:buChar char="●"/>
            </a:pPr>
            <a:r>
              <a:rPr lang="en" sz="1800">
                <a:solidFill>
                  <a:srgbClr val="0000FF"/>
                </a:solidFill>
              </a:rPr>
              <a:t>the company too</a:t>
            </a:r>
            <a:endParaRPr sz="1800">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but also the operator? </a:t>
            </a:r>
            <a:endParaRPr sz="1800">
              <a:solidFill>
                <a:srgbClr val="0000FF"/>
              </a:solidFill>
            </a:endParaRPr>
          </a:p>
          <a:p>
            <a:pPr indent="-342900" lvl="1" marL="914400" rtl="0" algn="l">
              <a:spcBef>
                <a:spcPts val="0"/>
              </a:spcBef>
              <a:spcAft>
                <a:spcPts val="0"/>
              </a:spcAft>
              <a:buClr>
                <a:srgbClr val="0000FF"/>
              </a:buClr>
              <a:buSzPts val="1800"/>
              <a:buChar char="○"/>
            </a:pPr>
            <a:r>
              <a:rPr lang="en" sz="1800">
                <a:solidFill>
                  <a:srgbClr val="0000FF"/>
                </a:solidFill>
              </a:rPr>
              <a:t>company should test against a standard</a:t>
            </a:r>
            <a:endParaRPr sz="1800">
              <a:solidFill>
                <a:srgbClr val="0000FF"/>
              </a:solidFill>
            </a:endParaRPr>
          </a:p>
          <a:p>
            <a:pPr indent="-342900" lvl="0" marL="457200" rtl="0" algn="l">
              <a:spcBef>
                <a:spcPts val="0"/>
              </a:spcBef>
              <a:spcAft>
                <a:spcPts val="0"/>
              </a:spcAft>
              <a:buClr>
                <a:srgbClr val="0000FF"/>
              </a:buClr>
              <a:buSzPts val="1800"/>
              <a:buChar char="●"/>
            </a:pPr>
            <a:r>
              <a:rPr lang="en" sz="1800">
                <a:solidFill>
                  <a:srgbClr val="0000FF"/>
                </a:solidFill>
              </a:rPr>
              <a:t>government – should have standards, prevent distribution, years of research</a:t>
            </a:r>
            <a:endParaRPr sz="1800">
              <a:solidFill>
                <a:srgbClr val="0000FF"/>
              </a:solidFill>
            </a:endParaRPr>
          </a:p>
          <a:p>
            <a:pPr indent="-342900" lvl="0" marL="457200" rtl="0" algn="l">
              <a:spcBef>
                <a:spcPts val="0"/>
              </a:spcBef>
              <a:spcAft>
                <a:spcPts val="0"/>
              </a:spcAft>
              <a:buClr>
                <a:srgbClr val="0000FF"/>
              </a:buClr>
              <a:buSzPts val="1800"/>
              <a:buChar char="●"/>
            </a:pPr>
            <a:r>
              <a:rPr lang="en" sz="1800">
                <a:solidFill>
                  <a:srgbClr val="0000FF"/>
                </a:solidFill>
              </a:rPr>
              <a:t>the programmer themselves – you KNOW you wrote bad code?</a:t>
            </a:r>
            <a:endParaRPr sz="1800">
              <a:solidFill>
                <a:srgbClr val="0000FF"/>
              </a:solidFill>
            </a:endParaRPr>
          </a:p>
          <a:p>
            <a:pPr indent="-342900" lvl="0" marL="457200" rtl="0" algn="l">
              <a:spcBef>
                <a:spcPts val="0"/>
              </a:spcBef>
              <a:spcAft>
                <a:spcPts val="0"/>
              </a:spcAft>
              <a:buClr>
                <a:srgbClr val="0000FF"/>
              </a:buClr>
              <a:buSzPts val="1800"/>
              <a:buChar char="●"/>
            </a:pPr>
            <a:r>
              <a:rPr lang="en" sz="1800">
                <a:solidFill>
                  <a:srgbClr val="0000FF"/>
                </a:solidFill>
              </a:rPr>
              <a:t>operator – “Malfunction 54”, there was something wrong, should have known</a:t>
            </a:r>
            <a:endParaRPr sz="1800">
              <a:solidFill>
                <a:srgbClr val="0000FF"/>
              </a:solidFill>
            </a:endParaRPr>
          </a:p>
          <a:p>
            <a:pPr indent="-342900" lvl="0" marL="457200" rtl="0" algn="l">
              <a:spcBef>
                <a:spcPts val="0"/>
              </a:spcBef>
              <a:spcAft>
                <a:spcPts val="0"/>
              </a:spcAft>
              <a:buClr>
                <a:srgbClr val="0000FF"/>
              </a:buClr>
              <a:buSzPts val="1800"/>
              <a:buChar char="●"/>
            </a:pPr>
            <a:r>
              <a:rPr lang="en" sz="1800">
                <a:solidFill>
                  <a:srgbClr val="0000FF"/>
                </a:solidFill>
              </a:rPr>
              <a:t>hospital that implemented it -- they are the most responsible for the patient</a:t>
            </a:r>
            <a:endParaRPr sz="1800">
              <a:solidFill>
                <a:srgbClr val="0000FF"/>
              </a:solidFill>
            </a:endParaRPr>
          </a:p>
          <a:p>
            <a:pPr indent="-342900" lvl="0" marL="457200" rtl="0" algn="l">
              <a:spcBef>
                <a:spcPts val="0"/>
              </a:spcBef>
              <a:spcAft>
                <a:spcPts val="0"/>
              </a:spcAft>
              <a:buClr>
                <a:srgbClr val="0000FF"/>
              </a:buClr>
              <a:buSzPts val="1800"/>
              <a:buChar char="●"/>
            </a:pPr>
            <a:r>
              <a:rPr lang="en" sz="1800">
                <a:solidFill>
                  <a:srgbClr val="0000FF"/>
                </a:solidFill>
              </a:rPr>
              <a:t>NEED to have timely tracking of deaths tied to the machine use</a:t>
            </a:r>
            <a:endParaRPr sz="1800">
              <a:solidFill>
                <a:srgbClr val="0000FF"/>
              </a:solidFill>
            </a:endParaRPr>
          </a:p>
          <a:p>
            <a:pPr indent="-342900" lvl="0" marL="457200" rtl="0" algn="l">
              <a:spcBef>
                <a:spcPts val="0"/>
              </a:spcBef>
              <a:spcAft>
                <a:spcPts val="0"/>
              </a:spcAft>
              <a:buClr>
                <a:srgbClr val="0000FF"/>
              </a:buClr>
              <a:buSzPts val="1800"/>
              <a:buChar char="●"/>
            </a:pPr>
            <a:r>
              <a:rPr lang="en" sz="1800">
                <a:solidFill>
                  <a:srgbClr val="0000FF"/>
                </a:solidFill>
              </a:rPr>
              <a:t>don’t fully blame the programmer – it takes away everyone else’s responsibility, which they </a:t>
            </a:r>
            <a:r>
              <a:rPr i="1" lang="en" sz="1800">
                <a:solidFill>
                  <a:srgbClr val="0000FF"/>
                </a:solidFill>
              </a:rPr>
              <a:t>do</a:t>
            </a:r>
            <a:r>
              <a:rPr lang="en" sz="1800">
                <a:solidFill>
                  <a:srgbClr val="0000FF"/>
                </a:solidFill>
              </a:rPr>
              <a:t> have</a:t>
            </a:r>
            <a:endParaRPr sz="1800">
              <a:solidFill>
                <a:srgbClr val="0000FF"/>
              </a:solidFill>
            </a:endParaRPr>
          </a:p>
        </p:txBody>
      </p:sp>
      <p:sp>
        <p:nvSpPr>
          <p:cNvPr id="117" name="Google Shape;117;p23"/>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Discussion Question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Bonus Questions</a:t>
            </a:r>
            <a:endParaRPr/>
          </a:p>
        </p:txBody>
      </p:sp>
      <p:sp>
        <p:nvSpPr>
          <p:cNvPr id="123" name="Google Shape;123;p24"/>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Should this depend on whether the failure was explicitly coded by a person vs. the result of a decision made by an AI algorithm trained on a dataset?  </a:t>
            </a:r>
            <a:endParaRPr sz="1800"/>
          </a:p>
          <a:p>
            <a:pPr indent="0" lvl="0" marL="457200" rtl="0" algn="l">
              <a:spcBef>
                <a:spcPts val="600"/>
              </a:spcBef>
              <a:spcAft>
                <a:spcPts val="0"/>
              </a:spcAft>
              <a:buNone/>
            </a:pPr>
            <a:r>
              <a:t/>
            </a:r>
            <a:endParaRPr sz="1800"/>
          </a:p>
          <a:p>
            <a:pPr indent="-342900" lvl="0" marL="457200" rtl="0" algn="l">
              <a:spcBef>
                <a:spcPts val="600"/>
              </a:spcBef>
              <a:spcAft>
                <a:spcPts val="0"/>
              </a:spcAft>
              <a:buSzPts val="1800"/>
              <a:buChar char="●"/>
            </a:pPr>
            <a:r>
              <a:rPr lang="en" sz="1800"/>
              <a:t>Practically speaking, how would these cases be decided and what consequences should ensue?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5"/>
          <p:cNvSpPr txBox="1"/>
          <p:nvPr>
            <p:ph type="title"/>
          </p:nvPr>
        </p:nvSpPr>
        <p:spPr>
          <a:xfrm>
            <a:off x="928950" y="2143050"/>
            <a:ext cx="72861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Government Censorship and Surveillance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6"/>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Brief History of Encryption</a:t>
            </a:r>
            <a:endParaRPr/>
          </a:p>
        </p:txBody>
      </p:sp>
      <p:sp>
        <p:nvSpPr>
          <p:cNvPr id="134" name="Google Shape;134;p26"/>
          <p:cNvSpPr txBox="1"/>
          <p:nvPr>
            <p:ph idx="1" type="body"/>
          </p:nvPr>
        </p:nvSpPr>
        <p:spPr>
          <a:xfrm>
            <a:off x="243000" y="556500"/>
            <a:ext cx="8514600" cy="4461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t>Modern cryptography is strong enough that it cannot be broken by anyone.</a:t>
            </a:r>
            <a:endParaRPr/>
          </a:p>
          <a:p>
            <a:pPr indent="-355600" lvl="0" marL="457200" marR="0" rtl="0" algn="l">
              <a:lnSpc>
                <a:spcPct val="100000"/>
              </a:lnSpc>
              <a:spcBef>
                <a:spcPts val="600"/>
              </a:spcBef>
              <a:spcAft>
                <a:spcPts val="0"/>
              </a:spcAft>
              <a:buSzPts val="2000"/>
              <a:buChar char="●"/>
            </a:pPr>
            <a:r>
              <a:rPr lang="en"/>
              <a:t>If properly encrypted, impossible for communications to be read, altered, or modified.</a:t>
            </a:r>
            <a:endParaRPr/>
          </a:p>
          <a:p>
            <a:pPr indent="-355600" lvl="0" marL="457200" marR="0" rtl="0" algn="l">
              <a:lnSpc>
                <a:spcPct val="100000"/>
              </a:lnSpc>
              <a:spcBef>
                <a:spcPts val="0"/>
              </a:spcBef>
              <a:spcAft>
                <a:spcPts val="0"/>
              </a:spcAft>
              <a:buSzPts val="2000"/>
              <a:buChar char="●"/>
            </a:pPr>
            <a:r>
              <a:rPr lang="en"/>
              <a:t>Intense debates over whether to regulate (</a:t>
            </a:r>
            <a:r>
              <a:rPr lang="en" u="sng">
                <a:solidFill>
                  <a:schemeClr val="hlink"/>
                </a:solidFill>
                <a:hlinkClick r:id="rId3"/>
              </a:rPr>
              <a:t>ban</a:t>
            </a:r>
            <a:r>
              <a:rPr lang="en"/>
              <a:t>!) cryptography throughout the 1990s. Ultimately, no regulation was introduced.</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rPr lang="en"/>
              <a:t>In 2014, as a result of Snowden disclosures, Apple updated IOS 8 so that they were physically unable to decrypt user’s phones [</a:t>
            </a:r>
            <a:r>
              <a:rPr lang="en" u="sng">
                <a:solidFill>
                  <a:schemeClr val="hlink"/>
                </a:solidFill>
                <a:hlinkClick r:id="rId4"/>
              </a:rPr>
              <a:t>Link</a:t>
            </a:r>
            <a:r>
              <a:rPr lang="en"/>
              <a:t>].</a:t>
            </a:r>
            <a:endParaRPr/>
          </a:p>
          <a:p>
            <a:pPr indent="-355600" lvl="0" marL="457200" marR="0" rtl="0" algn="l">
              <a:lnSpc>
                <a:spcPct val="100000"/>
              </a:lnSpc>
              <a:spcBef>
                <a:spcPts val="600"/>
              </a:spcBef>
              <a:spcAft>
                <a:spcPts val="0"/>
              </a:spcAft>
              <a:buSzPts val="2000"/>
              <a:buChar char="●"/>
            </a:pPr>
            <a:r>
              <a:rPr lang="en"/>
              <a:t>“There will come a day when it will matter a great deal to the lives of people . . . that we will be able to gain access” - James Comey (September 2014)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Apple vs FBI Timeline - San Bernardino Shooting</a:t>
            </a:r>
            <a:endParaRPr/>
          </a:p>
        </p:txBody>
      </p:sp>
      <p:sp>
        <p:nvSpPr>
          <p:cNvPr id="140" name="Google Shape;140;p27"/>
          <p:cNvSpPr txBox="1"/>
          <p:nvPr>
            <p:ph idx="1" type="body"/>
          </p:nvPr>
        </p:nvSpPr>
        <p:spPr>
          <a:xfrm>
            <a:off x="243000" y="556500"/>
            <a:ext cx="8820900" cy="44616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12/2/15: 14 people killed &amp; 22 injured by man (phone owner) &amp; wife.</a:t>
            </a:r>
            <a:endParaRPr/>
          </a:p>
          <a:p>
            <a:pPr indent="-355600" lvl="0" marL="457200" rtl="0" algn="l">
              <a:spcBef>
                <a:spcPts val="0"/>
              </a:spcBef>
              <a:spcAft>
                <a:spcPts val="0"/>
              </a:spcAft>
              <a:buSzPts val="2000"/>
              <a:buChar char="●"/>
            </a:pPr>
            <a:r>
              <a:rPr lang="en"/>
              <a:t>2/24/16: Court orders Apple to develop a bypass of man’s phone.</a:t>
            </a:r>
            <a:endParaRPr/>
          </a:p>
          <a:p>
            <a:pPr indent="-355600" lvl="0" marL="457200" rtl="0" algn="l">
              <a:spcBef>
                <a:spcPts val="0"/>
              </a:spcBef>
              <a:spcAft>
                <a:spcPts val="0"/>
              </a:spcAft>
              <a:buSzPts val="2000"/>
              <a:buChar char="●"/>
            </a:pPr>
            <a:r>
              <a:rPr lang="en"/>
              <a:t>2/25/16: Apple refuses and writes a letter to customers explaining why (</a:t>
            </a:r>
            <a:r>
              <a:rPr lang="en" u="sng">
                <a:solidFill>
                  <a:schemeClr val="hlink"/>
                </a:solidFill>
                <a:hlinkClick r:id="rId3"/>
              </a:rPr>
              <a:t>Link</a:t>
            </a:r>
            <a:r>
              <a:rPr lang="en"/>
              <a:t>). Court hearing scheduled for 3/22/16.</a:t>
            </a:r>
            <a:endParaRPr/>
          </a:p>
          <a:p>
            <a:pPr indent="-355600" lvl="1" marL="914400" rtl="0" algn="l">
              <a:spcBef>
                <a:spcPts val="0"/>
              </a:spcBef>
              <a:spcAft>
                <a:spcPts val="0"/>
              </a:spcAft>
              <a:buSzPts val="2000"/>
              <a:buChar char="○"/>
            </a:pPr>
            <a:r>
              <a:rPr lang="en"/>
              <a:t>“Building a version of iOS that bypasses security in this way would undeniably create a backdoor. And while the government may argue that its use would be limited to this case, there is no way to guarantee such control.”</a:t>
            </a:r>
            <a:endParaRPr/>
          </a:p>
          <a:p>
            <a:pPr indent="-355600" lvl="0" marL="457200" rtl="0" algn="l">
              <a:spcBef>
                <a:spcPts val="0"/>
              </a:spcBef>
              <a:spcAft>
                <a:spcPts val="0"/>
              </a:spcAft>
              <a:buSzPts val="2000"/>
              <a:buChar char="●"/>
            </a:pPr>
            <a:r>
              <a:rPr lang="en"/>
              <a:t>3/21/16: FBI requests delay in case because third party may have a way to unlock phone (</a:t>
            </a:r>
            <a:r>
              <a:rPr lang="en" u="sng">
                <a:solidFill>
                  <a:schemeClr val="hlink"/>
                </a:solidFill>
                <a:hlinkClick r:id="rId4"/>
              </a:rPr>
              <a:t>Link</a:t>
            </a:r>
            <a:r>
              <a:rPr lang="en"/>
              <a:t>).</a:t>
            </a:r>
            <a:endParaRPr/>
          </a:p>
          <a:p>
            <a:pPr indent="-355600" lvl="0" marL="457200" rtl="0" algn="l">
              <a:spcBef>
                <a:spcPts val="0"/>
              </a:spcBef>
              <a:spcAft>
                <a:spcPts val="0"/>
              </a:spcAft>
              <a:buSzPts val="2000"/>
              <a:buChar char="●"/>
            </a:pPr>
            <a:r>
              <a:rPr lang="en"/>
              <a:t>3/28/16: FBI announced it has unlocked the phone (</a:t>
            </a:r>
            <a:r>
              <a:rPr lang="en" u="sng">
                <a:solidFill>
                  <a:schemeClr val="hlink"/>
                </a:solidFill>
                <a:hlinkClick r:id="rId5"/>
              </a:rPr>
              <a:t>Link</a:t>
            </a:r>
            <a:r>
              <a:rPr lang="en"/>
              <a:t>), withdraws case.</a:t>
            </a:r>
            <a:endParaRPr/>
          </a:p>
          <a:p>
            <a:pPr indent="-355600" lvl="1" marL="914400" rtl="0" algn="l">
              <a:spcBef>
                <a:spcPts val="0"/>
              </a:spcBef>
              <a:spcAft>
                <a:spcPts val="0"/>
              </a:spcAft>
              <a:buSzPts val="2000"/>
              <a:buChar char="○"/>
            </a:pPr>
            <a:r>
              <a:rPr lang="en"/>
              <a:t>Cost for hacking tool: More than $1.3 million (</a:t>
            </a:r>
            <a:r>
              <a:rPr lang="en" u="sng">
                <a:solidFill>
                  <a:schemeClr val="hlink"/>
                </a:solidFill>
                <a:hlinkClick r:id="rId6"/>
              </a:rPr>
              <a:t>Link (video)</a:t>
            </a:r>
            <a:r>
              <a:rPr lang="en"/>
              <a:t>).</a:t>
            </a:r>
            <a:endParaRPr/>
          </a:p>
          <a:p>
            <a:pPr indent="-355600" lvl="0" marL="457200" rtl="0" algn="l">
              <a:spcBef>
                <a:spcPts val="0"/>
              </a:spcBef>
              <a:spcAft>
                <a:spcPts val="0"/>
              </a:spcAft>
              <a:buSzPts val="2000"/>
              <a:buChar char="●"/>
            </a:pPr>
            <a:r>
              <a:rPr lang="en"/>
              <a:t>Ultimately, the two murderers were found to have acted alone and no information of note was found on the phone.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8"/>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146" name="Google Shape;146;p28"/>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 2015 and 2016, the FBI tried to force Apple to decrypt a customer's phone as part of an investigation, but Apple refused. Should Apple have complied with the court order to help the FBI unlock the iPhone?</a:t>
            </a:r>
            <a:endParaRPr/>
          </a:p>
          <a:p>
            <a:pPr indent="-355600" lvl="0" marL="457200" rtl="0" algn="l">
              <a:spcBef>
                <a:spcPts val="600"/>
              </a:spcBef>
              <a:spcAft>
                <a:spcPts val="0"/>
              </a:spcAft>
              <a:buClr>
                <a:srgbClr val="0000FF"/>
              </a:buClr>
              <a:buSzPts val="2000"/>
              <a:buChar char="●"/>
            </a:pPr>
            <a:r>
              <a:rPr lang="en">
                <a:solidFill>
                  <a:srgbClr val="0000FF"/>
                </a:solidFill>
              </a:rPr>
              <a:t>YES – look at bigger picture, trying to save innocent lives. </a:t>
            </a:r>
            <a:endParaRPr>
              <a:solidFill>
                <a:srgbClr val="0000FF"/>
              </a:solidFill>
            </a:endParaRPr>
          </a:p>
          <a:p>
            <a:pPr indent="-355600" lvl="1" marL="914400" rtl="0" algn="l">
              <a:spcBef>
                <a:spcPts val="0"/>
              </a:spcBef>
              <a:spcAft>
                <a:spcPts val="0"/>
              </a:spcAft>
              <a:buClr>
                <a:srgbClr val="0000FF"/>
              </a:buClr>
              <a:buSzPts val="2000"/>
              <a:buChar char="○"/>
            </a:pPr>
            <a:r>
              <a:rPr lang="en">
                <a:solidFill>
                  <a:srgbClr val="0000FF"/>
                </a:solidFill>
              </a:rPr>
              <a:t>It could be a terrorist attack, could be beginning of whole </a:t>
            </a:r>
            <a:endParaRPr>
              <a:solidFill>
                <a:srgbClr val="0000FF"/>
              </a:solidFill>
            </a:endParaRPr>
          </a:p>
          <a:p>
            <a:pPr indent="-355600" lvl="1" marL="914400" rtl="0" algn="l">
              <a:spcBef>
                <a:spcPts val="0"/>
              </a:spcBef>
              <a:spcAft>
                <a:spcPts val="0"/>
              </a:spcAft>
              <a:buClr>
                <a:srgbClr val="0000FF"/>
              </a:buClr>
              <a:buSzPts val="2000"/>
              <a:buChar char="○"/>
            </a:pPr>
            <a:r>
              <a:rPr lang="en">
                <a:solidFill>
                  <a:srgbClr val="0000FF"/>
                </a:solidFill>
              </a:rPr>
              <a:t>AND fix right away</a:t>
            </a:r>
            <a:endParaRPr>
              <a:solidFill>
                <a:srgbClr val="0000FF"/>
              </a:solidFill>
            </a:endParaRPr>
          </a:p>
          <a:p>
            <a:pPr indent="-355600" lvl="1" marL="914400" rtl="0" algn="l">
              <a:spcBef>
                <a:spcPts val="0"/>
              </a:spcBef>
              <a:spcAft>
                <a:spcPts val="0"/>
              </a:spcAft>
              <a:buClr>
                <a:srgbClr val="0000FF"/>
              </a:buClr>
              <a:buSzPts val="2000"/>
              <a:buChar char="○"/>
            </a:pPr>
            <a:r>
              <a:rPr lang="en">
                <a:solidFill>
                  <a:srgbClr val="0000FF"/>
                </a:solidFill>
              </a:rPr>
              <a:t>not sure about line, but over 10 people probably enough</a:t>
            </a:r>
            <a:endParaRPr>
              <a:solidFill>
                <a:srgbClr val="0000FF"/>
              </a:solidFill>
            </a:endParaRPr>
          </a:p>
          <a:p>
            <a:pPr indent="-355600" lvl="1" marL="914400" rtl="0" algn="l">
              <a:spcBef>
                <a:spcPts val="0"/>
              </a:spcBef>
              <a:spcAft>
                <a:spcPts val="0"/>
              </a:spcAft>
              <a:buClr>
                <a:srgbClr val="0000FF"/>
              </a:buClr>
              <a:buSzPts val="2000"/>
              <a:buChar char="○"/>
            </a:pPr>
            <a:r>
              <a:rPr lang="en">
                <a:solidFill>
                  <a:srgbClr val="0000FF"/>
                </a:solidFill>
              </a:rPr>
              <a:t>yes he’s already dead</a:t>
            </a:r>
            <a:endParaRPr>
              <a:solidFill>
                <a:srgbClr val="0000FF"/>
              </a:solidFill>
            </a:endParaRPr>
          </a:p>
          <a:p>
            <a:pPr indent="-355600" lvl="0" marL="457200" rtl="0" algn="l">
              <a:spcBef>
                <a:spcPts val="0"/>
              </a:spcBef>
              <a:spcAft>
                <a:spcPts val="0"/>
              </a:spcAft>
              <a:buClr>
                <a:srgbClr val="0000FF"/>
              </a:buClr>
              <a:buSzPts val="2000"/>
              <a:buChar char="●"/>
            </a:pPr>
            <a:r>
              <a:rPr lang="en">
                <a:solidFill>
                  <a:srgbClr val="0000FF"/>
                </a:solidFill>
              </a:rPr>
              <a:t>MAYBE – government misuse? New administration</a:t>
            </a:r>
            <a:endParaRPr>
              <a:solidFill>
                <a:srgbClr val="0000FF"/>
              </a:solidFill>
            </a:endParaRPr>
          </a:p>
          <a:p>
            <a:pPr indent="-355600" lvl="0" marL="457200" rtl="0" algn="l">
              <a:spcBef>
                <a:spcPts val="0"/>
              </a:spcBef>
              <a:spcAft>
                <a:spcPts val="0"/>
              </a:spcAft>
              <a:buClr>
                <a:srgbClr val="0000FF"/>
              </a:buClr>
              <a:buSzPts val="2000"/>
              <a:buChar char="●"/>
            </a:pPr>
            <a:r>
              <a:rPr lang="en">
                <a:solidFill>
                  <a:srgbClr val="0000FF"/>
                </a:solidFill>
              </a:rPr>
              <a:t>ABSOLUTELY not – sets the expectation that you can do this again if it’s serious enough. Authoritarian government would exploit</a:t>
            </a:r>
            <a:endParaRPr>
              <a:solidFill>
                <a:srgbClr val="0000FF"/>
              </a:solidFill>
            </a:endParaRPr>
          </a:p>
          <a:p>
            <a:pPr indent="-355600" lvl="1" marL="914400" rtl="0" algn="l">
              <a:spcBef>
                <a:spcPts val="0"/>
              </a:spcBef>
              <a:spcAft>
                <a:spcPts val="0"/>
              </a:spcAft>
              <a:buClr>
                <a:srgbClr val="0000FF"/>
              </a:buClr>
              <a:buSzPts val="2000"/>
              <a:buChar char="○"/>
            </a:pPr>
            <a:r>
              <a:rPr lang="en">
                <a:solidFill>
                  <a:srgbClr val="0000FF"/>
                </a:solidFill>
              </a:rPr>
              <a:t>More than privacy – this is implications. </a:t>
            </a:r>
            <a:endParaRPr>
              <a:solidFill>
                <a:srgbClr val="0000FF"/>
              </a:solidFill>
            </a:endParaRPr>
          </a:p>
          <a:p>
            <a:pPr indent="-355600" lvl="1" marL="914400" rtl="0" algn="l">
              <a:spcBef>
                <a:spcPts val="0"/>
              </a:spcBef>
              <a:spcAft>
                <a:spcPts val="0"/>
              </a:spcAft>
              <a:buClr>
                <a:srgbClr val="0000FF"/>
              </a:buClr>
              <a:buSzPts val="2000"/>
              <a:buChar char="○"/>
            </a:pPr>
            <a:r>
              <a:rPr lang="en">
                <a:solidFill>
                  <a:srgbClr val="0000FF"/>
                </a:solidFill>
              </a:rPr>
              <a:t>Unlock for “greater good” but what is that?</a:t>
            </a:r>
            <a:endParaRPr>
              <a:solidFill>
                <a:srgbClr val="0000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11"/>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Format</a:t>
            </a:r>
            <a:endParaRPr/>
          </a:p>
        </p:txBody>
      </p:sp>
      <p:sp>
        <p:nvSpPr>
          <p:cNvPr id="43" name="Google Shape;43;p11"/>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 series of Interactive Case Studies talking about some tricky ethics problems.</a:t>
            </a:r>
            <a:endParaRPr/>
          </a:p>
          <a:p>
            <a:pPr indent="-355600" lvl="0" marL="457200" rtl="0" algn="l">
              <a:spcBef>
                <a:spcPts val="600"/>
              </a:spcBef>
              <a:spcAft>
                <a:spcPts val="0"/>
              </a:spcAft>
              <a:buSzPts val="2000"/>
              <a:buAutoNum type="arabicPeriod"/>
            </a:pPr>
            <a:r>
              <a:rPr lang="en"/>
              <a:t>Present slides with some background</a:t>
            </a:r>
            <a:endParaRPr/>
          </a:p>
          <a:p>
            <a:pPr indent="-355600" lvl="0" marL="457200" rtl="0" algn="l">
              <a:spcBef>
                <a:spcPts val="0"/>
              </a:spcBef>
              <a:spcAft>
                <a:spcPts val="0"/>
              </a:spcAft>
              <a:buSzPts val="2000"/>
              <a:buAutoNum type="arabicPeriod"/>
            </a:pPr>
            <a:r>
              <a:rPr lang="en"/>
              <a:t>Ask you all for your opinion on the content</a:t>
            </a:r>
            <a:endParaRPr/>
          </a:p>
          <a:p>
            <a:pPr indent="-355600" lvl="0" marL="457200" rtl="0" algn="l">
              <a:spcBef>
                <a:spcPts val="0"/>
              </a:spcBef>
              <a:spcAft>
                <a:spcPts val="0"/>
              </a:spcAft>
              <a:buSzPts val="2000"/>
              <a:buAutoNum type="arabicPeriod"/>
            </a:pPr>
            <a:r>
              <a:rPr lang="en"/>
              <a:t>Discuss</a:t>
            </a:r>
            <a:endParaRPr/>
          </a:p>
          <a:p>
            <a:pPr indent="0" lvl="0" marL="0" rtl="0" algn="l">
              <a:spcBef>
                <a:spcPts val="6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9"/>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Apple Back in the News</a:t>
            </a:r>
            <a:endParaRPr/>
          </a:p>
        </p:txBody>
      </p:sp>
      <p:sp>
        <p:nvSpPr>
          <p:cNvPr id="152" name="Google Shape;152;p29"/>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153" name="Google Shape;153;p29"/>
          <p:cNvPicPr preferRelativeResize="0"/>
          <p:nvPr/>
        </p:nvPicPr>
        <p:blipFill>
          <a:blip r:embed="rId3">
            <a:alphaModFix/>
          </a:blip>
          <a:stretch>
            <a:fillRect/>
          </a:stretch>
        </p:blipFill>
        <p:spPr>
          <a:xfrm>
            <a:off x="1336850" y="855497"/>
            <a:ext cx="5889500" cy="3168475"/>
          </a:xfrm>
          <a:prstGeom prst="rect">
            <a:avLst/>
          </a:prstGeom>
          <a:noFill/>
          <a:ln>
            <a:noFill/>
          </a:ln>
        </p:spPr>
      </p:pic>
      <p:sp>
        <p:nvSpPr>
          <p:cNvPr id="154" name="Google Shape;154;p29"/>
          <p:cNvSpPr txBox="1"/>
          <p:nvPr/>
        </p:nvSpPr>
        <p:spPr>
          <a:xfrm>
            <a:off x="3006800" y="4086175"/>
            <a:ext cx="241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latin typeface="Calibri"/>
                <a:ea typeface="Calibri"/>
                <a:cs typeface="Calibri"/>
                <a:sym typeface="Calibri"/>
                <a:hlinkClick r:id="rId4"/>
              </a:rPr>
              <a:t>link</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0"/>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160" name="Google Shape;160;p30"/>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Should this be a feature built into iPhones?</a:t>
            </a:r>
            <a:endParaRPr/>
          </a:p>
          <a:p>
            <a:pPr indent="-355600" lvl="0" marL="457200" rtl="0" algn="l">
              <a:spcBef>
                <a:spcPts val="600"/>
              </a:spcBef>
              <a:spcAft>
                <a:spcPts val="0"/>
              </a:spcAft>
              <a:buClr>
                <a:srgbClr val="0000FF"/>
              </a:buClr>
              <a:buSzPts val="2000"/>
              <a:buChar char="●"/>
            </a:pPr>
            <a:r>
              <a:rPr lang="en">
                <a:solidFill>
                  <a:srgbClr val="0000FF"/>
                </a:solidFill>
              </a:rPr>
              <a:t>no, </a:t>
            </a:r>
            <a:r>
              <a:rPr lang="en">
                <a:solidFill>
                  <a:srgbClr val="0000FF"/>
                </a:solidFill>
              </a:rPr>
              <a:t>don’t trust apple – it’s a company</a:t>
            </a:r>
            <a:endParaRPr>
              <a:solidFill>
                <a:srgbClr val="0000FF"/>
              </a:solidFill>
            </a:endParaRPr>
          </a:p>
          <a:p>
            <a:pPr indent="-355600" lvl="0" marL="457200" rtl="0" algn="l">
              <a:spcBef>
                <a:spcPts val="0"/>
              </a:spcBef>
              <a:spcAft>
                <a:spcPts val="0"/>
              </a:spcAft>
              <a:buClr>
                <a:srgbClr val="0000FF"/>
              </a:buClr>
              <a:buSzPts val="2000"/>
              <a:buChar char="●"/>
            </a:pPr>
            <a:r>
              <a:rPr lang="en">
                <a:solidFill>
                  <a:srgbClr val="0000FF"/>
                </a:solidFill>
              </a:rPr>
              <a:t>yes, it should be allowed</a:t>
            </a:r>
            <a:endParaRPr>
              <a:solidFill>
                <a:srgbClr val="0000FF"/>
              </a:solidFill>
            </a:endParaRPr>
          </a:p>
          <a:p>
            <a:pPr indent="-355600" lvl="1" marL="914400" rtl="0" algn="l">
              <a:spcBef>
                <a:spcPts val="0"/>
              </a:spcBef>
              <a:spcAft>
                <a:spcPts val="0"/>
              </a:spcAft>
              <a:buClr>
                <a:srgbClr val="0000FF"/>
              </a:buClr>
              <a:buSzPts val="2000"/>
              <a:buChar char="○"/>
            </a:pPr>
            <a:r>
              <a:rPr lang="en">
                <a:solidFill>
                  <a:srgbClr val="0000FF"/>
                </a:solidFill>
              </a:rPr>
              <a:t>give a little bit of privacy, get safety for population</a:t>
            </a:r>
            <a:endParaRPr>
              <a:solidFill>
                <a:srgbClr val="0000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1"/>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Update - Adversarial ML</a:t>
            </a:r>
            <a:endParaRPr/>
          </a:p>
        </p:txBody>
      </p:sp>
      <p:sp>
        <p:nvSpPr>
          <p:cNvPr id="166" name="Google Shape;166;p31"/>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Someone reverse-engineered the ML model Apple had put out onto phones for testing. </a:t>
            </a:r>
            <a:endParaRPr/>
          </a:p>
          <a:p>
            <a:pPr indent="-355600" lvl="0" marL="457200" rtl="0" algn="l">
              <a:spcBef>
                <a:spcPts val="600"/>
              </a:spcBef>
              <a:spcAft>
                <a:spcPts val="0"/>
              </a:spcAft>
              <a:buSzPts val="2000"/>
              <a:buChar char="●"/>
            </a:pPr>
            <a:r>
              <a:rPr lang="en"/>
              <a:t>Able to make arbitrary images get flagged</a:t>
            </a:r>
            <a:endParaRPr/>
          </a:p>
        </p:txBody>
      </p:sp>
      <p:pic>
        <p:nvPicPr>
          <p:cNvPr id="167" name="Google Shape;167;p31"/>
          <p:cNvPicPr preferRelativeResize="0"/>
          <p:nvPr/>
        </p:nvPicPr>
        <p:blipFill>
          <a:blip r:embed="rId3">
            <a:alphaModFix/>
          </a:blip>
          <a:stretch>
            <a:fillRect/>
          </a:stretch>
        </p:blipFill>
        <p:spPr>
          <a:xfrm>
            <a:off x="666100" y="1876975"/>
            <a:ext cx="7597600" cy="2279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2"/>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Internet Freedom</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3"/>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2024 Freedom on the Net (</a:t>
            </a:r>
            <a:r>
              <a:rPr lang="en" u="sng">
                <a:solidFill>
                  <a:schemeClr val="hlink"/>
                </a:solidFill>
                <a:hlinkClick r:id="rId3"/>
              </a:rPr>
              <a:t>Link</a:t>
            </a:r>
            <a:r>
              <a:rPr lang="en"/>
              <a:t>)</a:t>
            </a:r>
            <a:endParaRPr/>
          </a:p>
        </p:txBody>
      </p:sp>
      <p:sp>
        <p:nvSpPr>
          <p:cNvPr id="178" name="Google Shape;178;p33"/>
          <p:cNvSpPr txBox="1"/>
          <p:nvPr>
            <p:ph idx="1" type="body"/>
          </p:nvPr>
        </p:nvSpPr>
        <p:spPr>
          <a:xfrm>
            <a:off x="243000" y="556500"/>
            <a:ext cx="8629200" cy="4153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t>Freedom House (a U.S. funded think tank) publishes a report every year evaluating the freedom of various countries.</a:t>
            </a:r>
            <a:endParaRPr/>
          </a:p>
          <a:p>
            <a:pPr indent="-355600" lvl="0" marL="457200" marR="0" rtl="0" algn="l">
              <a:lnSpc>
                <a:spcPct val="100000"/>
              </a:lnSpc>
              <a:spcBef>
                <a:spcPts val="600"/>
              </a:spcBef>
              <a:spcAft>
                <a:spcPts val="0"/>
              </a:spcAft>
              <a:buSzPts val="2000"/>
              <a:buChar char="●"/>
            </a:pPr>
            <a:r>
              <a:rPr lang="en"/>
              <a:t>Various quantitative measures (e.g. Freedom on the Net score).</a:t>
            </a:r>
            <a:endParaRPr/>
          </a:p>
          <a:p>
            <a:pPr indent="-355600" lvl="0" marL="457200" marR="0" rtl="0" algn="l">
              <a:lnSpc>
                <a:spcPct val="100000"/>
              </a:lnSpc>
              <a:spcBef>
                <a:spcPts val="0"/>
              </a:spcBef>
              <a:spcAft>
                <a:spcPts val="0"/>
              </a:spcAft>
              <a:buSzPts val="2000"/>
              <a:buChar char="●"/>
            </a:pPr>
            <a:r>
              <a:rPr lang="en"/>
              <a:t>Useful anecdotal data (e.g. specific abuses of power in various countries).</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rPr lang="en"/>
              <a:t>Let’s look at the Freedom on the Net map from 2024: </a:t>
            </a:r>
            <a:r>
              <a:rPr lang="en" u="sng">
                <a:solidFill>
                  <a:schemeClr val="hlink"/>
                </a:solidFill>
                <a:hlinkClick r:id="rId4"/>
              </a:rPr>
              <a:t>https://freedomhouse.org/explore-the-map?type=fotn&amp;year=2024</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sp>
        <p:nvSpPr>
          <p:cNvPr id="179" name="Google Shape;179;p33"/>
          <p:cNvSpPr txBox="1"/>
          <p:nvPr/>
        </p:nvSpPr>
        <p:spPr>
          <a:xfrm>
            <a:off x="5911900" y="1489725"/>
            <a:ext cx="1113300" cy="5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China</a:t>
            </a:r>
            <a:endParaRPr>
              <a:solidFill>
                <a:srgbClr val="FFFFFF"/>
              </a:solidFill>
            </a:endParaRPr>
          </a:p>
        </p:txBody>
      </p:sp>
      <p:sp>
        <p:nvSpPr>
          <p:cNvPr id="180" name="Google Shape;180;p33"/>
          <p:cNvSpPr txBox="1"/>
          <p:nvPr/>
        </p:nvSpPr>
        <p:spPr>
          <a:xfrm>
            <a:off x="7585400" y="1187350"/>
            <a:ext cx="1113300" cy="5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US</a:t>
            </a:r>
            <a:endParaRPr>
              <a:solidFill>
                <a:srgbClr val="FFFFFF"/>
              </a:solidFill>
            </a:endParaRPr>
          </a:p>
        </p:txBody>
      </p:sp>
      <p:sp>
        <p:nvSpPr>
          <p:cNvPr id="181" name="Google Shape;181;p33"/>
          <p:cNvSpPr txBox="1"/>
          <p:nvPr/>
        </p:nvSpPr>
        <p:spPr>
          <a:xfrm>
            <a:off x="7585400" y="1951325"/>
            <a:ext cx="1113300" cy="5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India</a:t>
            </a:r>
            <a:endParaRPr>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4"/>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Long Term Trend, from </a:t>
            </a:r>
            <a:r>
              <a:rPr lang="en" u="sng">
                <a:solidFill>
                  <a:schemeClr val="hlink"/>
                </a:solidFill>
                <a:hlinkClick r:id="rId3"/>
              </a:rPr>
              <a:t>Freedom House</a:t>
            </a:r>
            <a:r>
              <a:rPr lang="en"/>
              <a:t> </a:t>
            </a:r>
            <a:endParaRPr/>
          </a:p>
        </p:txBody>
      </p:sp>
      <p:sp>
        <p:nvSpPr>
          <p:cNvPr id="187" name="Google Shape;187;p34"/>
          <p:cNvSpPr txBox="1"/>
          <p:nvPr>
            <p:ph idx="1" type="body"/>
          </p:nvPr>
        </p:nvSpPr>
        <p:spPr>
          <a:xfrm>
            <a:off x="243000" y="556500"/>
            <a:ext cx="8811000" cy="4153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Internet freedom around the world </a:t>
            </a:r>
            <a:r>
              <a:rPr lang="en" u="sng">
                <a:solidFill>
                  <a:schemeClr val="hlink"/>
                </a:solidFill>
                <a:hlinkClick r:id="rId4"/>
              </a:rPr>
              <a:t>declined</a:t>
            </a:r>
            <a:r>
              <a:rPr lang="en"/>
              <a:t> in 2024 </a:t>
            </a:r>
            <a:r>
              <a:rPr b="1" lang="en"/>
              <a:t>for the fourteenth consecutive year</a:t>
            </a:r>
            <a:r>
              <a:rPr lang="en"/>
              <a:t>.</a:t>
            </a:r>
            <a:endParaRPr/>
          </a:p>
          <a:p>
            <a:pPr indent="-355600" lvl="0" marL="457200" rtl="0" algn="l">
              <a:spcBef>
                <a:spcPts val="0"/>
              </a:spcBef>
              <a:spcAft>
                <a:spcPts val="0"/>
              </a:spcAft>
              <a:buSzPts val="2000"/>
              <a:buChar char="●"/>
            </a:pPr>
            <a:r>
              <a:rPr lang="en"/>
              <a:t>“Social media platforms have enabled the collection and analysis of vast amounts of data on entire populations.”</a:t>
            </a:r>
            <a:endParaRPr/>
          </a:p>
          <a:p>
            <a:pPr indent="-355600" lvl="0" marL="457200" rtl="0" algn="l">
              <a:spcBef>
                <a:spcPts val="0"/>
              </a:spcBef>
              <a:spcAft>
                <a:spcPts val="0"/>
              </a:spcAft>
              <a:buSzPts val="2000"/>
              <a:buChar char="●"/>
            </a:pPr>
            <a:r>
              <a:rPr lang="en"/>
              <a:t>“Sophisticated mass surveillance that was once feasible only for the world’s leading intelligence agencies is now affordable for a much broader range of states.”</a:t>
            </a:r>
            <a:endParaRPr/>
          </a:p>
          <a:p>
            <a:pPr indent="-355600" lvl="0" marL="457200" rtl="0" algn="l">
              <a:spcBef>
                <a:spcPts val="0"/>
              </a:spcBef>
              <a:spcAft>
                <a:spcPts val="0"/>
              </a:spcAft>
              <a:buSzPts val="2000"/>
              <a:buChar char="●"/>
            </a:pPr>
            <a:r>
              <a:rPr lang="en"/>
              <a:t>“ The Chinese firm Semptian has touted its Aegis surveillance system as providing “a full view to the virtual world” with the capacity to “store and analyze unlimited data.”</a:t>
            </a:r>
            <a:endParaRPr/>
          </a:p>
          <a:p>
            <a:pPr indent="-355600" lvl="1" marL="914400" rtl="0" algn="l">
              <a:spcBef>
                <a:spcPts val="0"/>
              </a:spcBef>
              <a:spcAft>
                <a:spcPts val="0"/>
              </a:spcAft>
              <a:buSzPts val="2000"/>
              <a:buChar char="○"/>
            </a:pPr>
            <a:r>
              <a:rPr lang="en"/>
              <a:t>“The company even markets a “national firewall” product, mimicking the so-called Great Firewall that controls internet traffic in China.”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0" st="0"/>
                                            </p:txEl>
                                          </p:spTgt>
                                        </p:tgtEl>
                                        <p:attrNameLst>
                                          <p:attrName>style.visibility</p:attrName>
                                        </p:attrNameLst>
                                      </p:cBhvr>
                                      <p:to>
                                        <p:strVal val="visible"/>
                                      </p:to>
                                    </p:set>
                                    <p:animEffect filter="fade" transition="in">
                                      <p:cBhvr>
                                        <p:cTn dur="1"/>
                                        <p:tgtEl>
                                          <p:spTgt spid="1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1" st="1"/>
                                            </p:txEl>
                                          </p:spTgt>
                                        </p:tgtEl>
                                        <p:attrNameLst>
                                          <p:attrName>style.visibility</p:attrName>
                                        </p:attrNameLst>
                                      </p:cBhvr>
                                      <p:to>
                                        <p:strVal val="visible"/>
                                      </p:to>
                                    </p:set>
                                    <p:animEffect filter="fade" transition="in">
                                      <p:cBhvr>
                                        <p:cTn dur="1"/>
                                        <p:tgtEl>
                                          <p:spTgt spid="1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2" st="2"/>
                                            </p:txEl>
                                          </p:spTgt>
                                        </p:tgtEl>
                                        <p:attrNameLst>
                                          <p:attrName>style.visibility</p:attrName>
                                        </p:attrNameLst>
                                      </p:cBhvr>
                                      <p:to>
                                        <p:strVal val="visible"/>
                                      </p:to>
                                    </p:set>
                                    <p:animEffect filter="fade" transition="in">
                                      <p:cBhvr>
                                        <p:cTn dur="1"/>
                                        <p:tgtEl>
                                          <p:spTgt spid="1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3" st="3"/>
                                            </p:txEl>
                                          </p:spTgt>
                                        </p:tgtEl>
                                        <p:attrNameLst>
                                          <p:attrName>style.visibility</p:attrName>
                                        </p:attrNameLst>
                                      </p:cBhvr>
                                      <p:to>
                                        <p:strVal val="visible"/>
                                      </p:to>
                                    </p:set>
                                    <p:animEffect filter="fade" transition="in">
                                      <p:cBhvr>
                                        <p:cTn dur="1"/>
                                        <p:tgtEl>
                                          <p:spTgt spid="1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4" st="4"/>
                                            </p:txEl>
                                          </p:spTgt>
                                        </p:tgtEl>
                                        <p:attrNameLst>
                                          <p:attrName>style.visibility</p:attrName>
                                        </p:attrNameLst>
                                      </p:cBhvr>
                                      <p:to>
                                        <p:strVal val="visible"/>
                                      </p:to>
                                    </p:set>
                                    <p:animEffect filter="fade" transition="in">
                                      <p:cBhvr>
                                        <p:cTn dur="1"/>
                                        <p:tgtEl>
                                          <p:spTgt spid="18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5"/>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Chinese Internet Censorship</a:t>
            </a:r>
            <a:endParaRPr/>
          </a:p>
        </p:txBody>
      </p:sp>
      <p:sp>
        <p:nvSpPr>
          <p:cNvPr id="193" name="Google Shape;193;p35"/>
          <p:cNvSpPr txBox="1"/>
          <p:nvPr>
            <p:ph idx="1" type="body"/>
          </p:nvPr>
        </p:nvSpPr>
        <p:spPr>
          <a:xfrm>
            <a:off x="243000" y="556500"/>
            <a:ext cx="88110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Internet access in China is heavily censored [</a:t>
            </a:r>
            <a:r>
              <a:rPr lang="en" u="sng">
                <a:solidFill>
                  <a:schemeClr val="hlink"/>
                </a:solidFill>
                <a:hlinkClick r:id="rId3"/>
              </a:rPr>
              <a:t>Link</a:t>
            </a:r>
            <a:r>
              <a:rPr lang="en"/>
              <a:t>].</a:t>
            </a:r>
            <a:endParaRPr/>
          </a:p>
          <a:p>
            <a:pPr indent="-355600" lvl="0" marL="457200" rtl="0" algn="l">
              <a:spcBef>
                <a:spcPts val="600"/>
              </a:spcBef>
              <a:spcAft>
                <a:spcPts val="0"/>
              </a:spcAft>
              <a:buSzPts val="2000"/>
              <a:buChar char="●"/>
            </a:pPr>
            <a:r>
              <a:rPr lang="en"/>
              <a:t>Nearly all popular western websites are blocked: </a:t>
            </a:r>
            <a:r>
              <a:rPr lang="en" u="sng">
                <a:solidFill>
                  <a:schemeClr val="hlink"/>
                </a:solidFill>
                <a:hlinkClick r:id="rId4"/>
              </a:rPr>
              <a:t>https://en.wikipedia.org/wiki/List_of_websites_blocked_in_mainland_China</a:t>
            </a:r>
            <a:endParaRPr/>
          </a:p>
          <a:p>
            <a:pPr indent="-355600" lvl="0" marL="457200" rtl="0" algn="l">
              <a:spcBef>
                <a:spcPts val="0"/>
              </a:spcBef>
              <a:spcAft>
                <a:spcPts val="0"/>
              </a:spcAft>
              <a:buSzPts val="2000"/>
              <a:buChar char="●"/>
            </a:pPr>
            <a:r>
              <a:rPr lang="en"/>
              <a:t>Content in SMS and social media is aggressively filtered.</a:t>
            </a:r>
            <a:endParaRPr/>
          </a:p>
          <a:p>
            <a:pPr indent="-355600" lvl="0" marL="457200" rtl="0" algn="l">
              <a:spcBef>
                <a:spcPts val="0"/>
              </a:spcBef>
              <a:spcAft>
                <a:spcPts val="0"/>
              </a:spcAft>
              <a:buSzPts val="2000"/>
              <a:buChar char="●"/>
            </a:pPr>
            <a:r>
              <a:rPr lang="en"/>
              <a:t>Even images of text are automatically scanned by OCR software and blocked if deemed inappropriate.</a:t>
            </a:r>
            <a:endParaRPr/>
          </a:p>
          <a:p>
            <a:pPr indent="-355600" lvl="1" marL="914400" rtl="0" algn="l">
              <a:spcBef>
                <a:spcPts val="0"/>
              </a:spcBef>
              <a:spcAft>
                <a:spcPts val="0"/>
              </a:spcAft>
              <a:buSzPts val="2000"/>
              <a:buChar char="○"/>
            </a:pPr>
            <a:r>
              <a:rPr lang="en"/>
              <a:t>Analysis of WeChat OCR filtering tool: </a:t>
            </a:r>
            <a:r>
              <a:rPr lang="en" u="sng">
                <a:solidFill>
                  <a:schemeClr val="hlink"/>
                </a:solidFill>
                <a:hlinkClick r:id="rId5"/>
              </a:rPr>
              <a:t>https://citizenlab.ca/2018/08/cant-picture-this-an-analysis-of-image-filtering-on-wechat-moments/</a:t>
            </a:r>
            <a:endParaRPr/>
          </a:p>
          <a:p>
            <a:pPr indent="-355600" lvl="1" marL="914400" rtl="0" algn="l">
              <a:spcBef>
                <a:spcPts val="0"/>
              </a:spcBef>
              <a:spcAft>
                <a:spcPts val="0"/>
              </a:spcAft>
              <a:buSzPts val="2000"/>
              <a:buChar char="○"/>
            </a:pPr>
            <a:r>
              <a:rPr lang="en"/>
              <a:t>Includes filtering of relatively innocuous ideas like the fact that Xi Jinping vaguely resembles Winnie the Pooh. Messages with images containing the words 维尼 and 领导人 were filtered.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0" st="0"/>
                                            </p:txEl>
                                          </p:spTgt>
                                        </p:tgtEl>
                                        <p:attrNameLst>
                                          <p:attrName>style.visibility</p:attrName>
                                        </p:attrNameLst>
                                      </p:cBhvr>
                                      <p:to>
                                        <p:strVal val="visible"/>
                                      </p:to>
                                    </p:set>
                                    <p:animEffect filter="fade" transition="in">
                                      <p:cBhvr>
                                        <p:cTn dur="1"/>
                                        <p:tgtEl>
                                          <p:spTgt spid="1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1" st="1"/>
                                            </p:txEl>
                                          </p:spTgt>
                                        </p:tgtEl>
                                        <p:attrNameLst>
                                          <p:attrName>style.visibility</p:attrName>
                                        </p:attrNameLst>
                                      </p:cBhvr>
                                      <p:to>
                                        <p:strVal val="visible"/>
                                      </p:to>
                                    </p:set>
                                    <p:animEffect filter="fade" transition="in">
                                      <p:cBhvr>
                                        <p:cTn dur="1"/>
                                        <p:tgtEl>
                                          <p:spTgt spid="1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2" st="2"/>
                                            </p:txEl>
                                          </p:spTgt>
                                        </p:tgtEl>
                                        <p:attrNameLst>
                                          <p:attrName>style.visibility</p:attrName>
                                        </p:attrNameLst>
                                      </p:cBhvr>
                                      <p:to>
                                        <p:strVal val="visible"/>
                                      </p:to>
                                    </p:set>
                                    <p:animEffect filter="fade" transition="in">
                                      <p:cBhvr>
                                        <p:cTn dur="1"/>
                                        <p:tgtEl>
                                          <p:spTgt spid="1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3" st="3"/>
                                            </p:txEl>
                                          </p:spTgt>
                                        </p:tgtEl>
                                        <p:attrNameLst>
                                          <p:attrName>style.visibility</p:attrName>
                                        </p:attrNameLst>
                                      </p:cBhvr>
                                      <p:to>
                                        <p:strVal val="visible"/>
                                      </p:to>
                                    </p:set>
                                    <p:animEffect filter="fade" transition="in">
                                      <p:cBhvr>
                                        <p:cTn dur="1"/>
                                        <p:tgtEl>
                                          <p:spTgt spid="1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4" st="4"/>
                                            </p:txEl>
                                          </p:spTgt>
                                        </p:tgtEl>
                                        <p:attrNameLst>
                                          <p:attrName>style.visibility</p:attrName>
                                        </p:attrNameLst>
                                      </p:cBhvr>
                                      <p:to>
                                        <p:strVal val="visible"/>
                                      </p:to>
                                    </p:set>
                                    <p:animEffect filter="fade" transition="in">
                                      <p:cBhvr>
                                        <p:cTn dur="1"/>
                                        <p:tgtEl>
                                          <p:spTgt spid="19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5" st="5"/>
                                            </p:txEl>
                                          </p:spTgt>
                                        </p:tgtEl>
                                        <p:attrNameLst>
                                          <p:attrName>style.visibility</p:attrName>
                                        </p:attrNameLst>
                                      </p:cBhvr>
                                      <p:to>
                                        <p:strVal val="visible"/>
                                      </p:to>
                                    </p:set>
                                    <p:animEffect filter="fade" transition="in">
                                      <p:cBhvr>
                                        <p:cTn dur="1"/>
                                        <p:tgtEl>
                                          <p:spTgt spid="19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6"/>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Chinese Internet Censorship</a:t>
            </a:r>
            <a:endParaRPr/>
          </a:p>
        </p:txBody>
      </p:sp>
      <p:sp>
        <p:nvSpPr>
          <p:cNvPr id="199" name="Google Shape;199;p36"/>
          <p:cNvSpPr txBox="1"/>
          <p:nvPr>
            <p:ph idx="1" type="body"/>
          </p:nvPr>
        </p:nvSpPr>
        <p:spPr>
          <a:xfrm>
            <a:off x="243000" y="556500"/>
            <a:ext cx="88110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Users face real world penalties for violations.</a:t>
            </a:r>
            <a:endParaRPr/>
          </a:p>
          <a:p>
            <a:pPr indent="-355600" lvl="0" marL="457200" rtl="0" algn="l">
              <a:spcBef>
                <a:spcPts val="600"/>
              </a:spcBef>
              <a:spcAft>
                <a:spcPts val="0"/>
              </a:spcAft>
              <a:buSzPts val="2000"/>
              <a:buChar char="●"/>
            </a:pPr>
            <a:r>
              <a:rPr lang="en"/>
              <a:t>An internet user sent a private message on WeChat insulting Xi Jinpeng and wishing for the end of the communist party, and was detained for 7 days [</a:t>
            </a:r>
            <a:r>
              <a:rPr lang="en" u="sng">
                <a:solidFill>
                  <a:schemeClr val="hlink"/>
                </a:solidFill>
                <a:hlinkClick r:id="rId3"/>
              </a:rPr>
              <a:t>Link</a:t>
            </a:r>
            <a:r>
              <a:rPr lang="en"/>
              <a:t>, including the message if you read Chinese and are curious].</a:t>
            </a:r>
            <a:endParaRPr/>
          </a:p>
          <a:p>
            <a:pPr indent="-355600" lvl="0" marL="457200" rtl="0" algn="l">
              <a:spcBef>
                <a:spcPts val="0"/>
              </a:spcBef>
              <a:spcAft>
                <a:spcPts val="0"/>
              </a:spcAft>
              <a:buSzPts val="2000"/>
              <a:buChar char="●"/>
            </a:pPr>
            <a:r>
              <a:rPr lang="en"/>
              <a:t>Dr. Li Wenliang “warned colleagues on social media in late December [2019] about a mysterious virus that would become the coronavirus epidemic and was detained by police in Wuhan on 3 January for “spreading false rumours”. He was forced to sign a police document to admit he had breached the law and had “seriously disrupted social order.””</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0" st="0"/>
                                            </p:txEl>
                                          </p:spTgt>
                                        </p:tgtEl>
                                        <p:attrNameLst>
                                          <p:attrName>style.visibility</p:attrName>
                                        </p:attrNameLst>
                                      </p:cBhvr>
                                      <p:to>
                                        <p:strVal val="visible"/>
                                      </p:to>
                                    </p:set>
                                    <p:animEffect filter="fade" transition="in">
                                      <p:cBhvr>
                                        <p:cTn dur="1"/>
                                        <p:tgtEl>
                                          <p:spTgt spid="1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1" st="1"/>
                                            </p:txEl>
                                          </p:spTgt>
                                        </p:tgtEl>
                                        <p:attrNameLst>
                                          <p:attrName>style.visibility</p:attrName>
                                        </p:attrNameLst>
                                      </p:cBhvr>
                                      <p:to>
                                        <p:strVal val="visible"/>
                                      </p:to>
                                    </p:set>
                                    <p:animEffect filter="fade" transition="in">
                                      <p:cBhvr>
                                        <p:cTn dur="1"/>
                                        <p:tgtEl>
                                          <p:spTgt spid="1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2" st="2"/>
                                            </p:txEl>
                                          </p:spTgt>
                                        </p:tgtEl>
                                        <p:attrNameLst>
                                          <p:attrName>style.visibility</p:attrName>
                                        </p:attrNameLst>
                                      </p:cBhvr>
                                      <p:to>
                                        <p:strVal val="visible"/>
                                      </p:to>
                                    </p:set>
                                    <p:animEffect filter="fade" transition="in">
                                      <p:cBhvr>
                                        <p:cTn dur="1"/>
                                        <p:tgtEl>
                                          <p:spTgt spid="1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3" st="3"/>
                                            </p:txEl>
                                          </p:spTgt>
                                        </p:tgtEl>
                                        <p:attrNameLst>
                                          <p:attrName>style.visibility</p:attrName>
                                        </p:attrNameLst>
                                      </p:cBhvr>
                                      <p:to>
                                        <p:strVal val="visible"/>
                                      </p:to>
                                    </p:set>
                                    <p:animEffect filter="fade" transition="in">
                                      <p:cBhvr>
                                        <p:cTn dur="1"/>
                                        <p:tgtEl>
                                          <p:spTgt spid="19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4" st="4"/>
                                            </p:txEl>
                                          </p:spTgt>
                                        </p:tgtEl>
                                        <p:attrNameLst>
                                          <p:attrName>style.visibility</p:attrName>
                                        </p:attrNameLst>
                                      </p:cBhvr>
                                      <p:to>
                                        <p:strVal val="visible"/>
                                      </p:to>
                                    </p:set>
                                    <p:animEffect filter="fade" transition="in">
                                      <p:cBhvr>
                                        <p:cTn dur="1"/>
                                        <p:tgtEl>
                                          <p:spTgt spid="19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7"/>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Open Question</a:t>
            </a:r>
            <a:endParaRPr/>
          </a:p>
        </p:txBody>
      </p:sp>
      <p:sp>
        <p:nvSpPr>
          <p:cNvPr id="205" name="Google Shape;205;p37"/>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What are the negatives of China’s surveillance? What are some of the positives of China’s surveillance? Does it seem worth it to you?</a:t>
            </a:r>
            <a:endParaRPr/>
          </a:p>
          <a:p>
            <a:pPr indent="-355600" lvl="0" marL="457200" rtl="0" algn="l">
              <a:spcBef>
                <a:spcPts val="600"/>
              </a:spcBef>
              <a:spcAft>
                <a:spcPts val="0"/>
              </a:spcAft>
              <a:buSzPts val="2000"/>
              <a:buChar char="●"/>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8"/>
          <p:cNvSpPr txBox="1"/>
          <p:nvPr>
            <p:ph type="title"/>
          </p:nvPr>
        </p:nvSpPr>
        <p:spPr>
          <a:xfrm>
            <a:off x="928950" y="2143050"/>
            <a:ext cx="72861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Algorithmic Bias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12"/>
          <p:cNvSpPr txBox="1"/>
          <p:nvPr>
            <p:ph type="title"/>
          </p:nvPr>
        </p:nvSpPr>
        <p:spPr>
          <a:xfrm>
            <a:off x="525150" y="2082650"/>
            <a:ext cx="8093700" cy="93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Ethics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9"/>
          <p:cNvSpPr txBox="1"/>
          <p:nvPr>
            <p:ph idx="1" type="body"/>
          </p:nvPr>
        </p:nvSpPr>
        <p:spPr>
          <a:xfrm>
            <a:off x="243000" y="556500"/>
            <a:ext cx="8610900" cy="4587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 stats/DS/ML class, </a:t>
            </a:r>
            <a:r>
              <a:rPr i="1" lang="en"/>
              <a:t>bias</a:t>
            </a:r>
            <a:r>
              <a:rPr lang="en"/>
              <a:t> of an estimation procedure is </a:t>
            </a:r>
            <a:endParaRPr/>
          </a:p>
          <a:p>
            <a:pPr indent="0" lvl="0" marL="0" rtl="0" algn="l">
              <a:spcBef>
                <a:spcPts val="600"/>
              </a:spcBef>
              <a:spcAft>
                <a:spcPts val="0"/>
              </a:spcAft>
              <a:buNone/>
            </a:pPr>
            <a:r>
              <a:rPr lang="en"/>
              <a:t>                   </a:t>
            </a:r>
            <a:r>
              <a:rPr b="1" lang="en"/>
              <a:t>E[prediction]</a:t>
            </a:r>
            <a:r>
              <a:rPr lang="en"/>
              <a:t> </a:t>
            </a:r>
            <a:r>
              <a:rPr i="1" lang="en"/>
              <a:t>(AKA the average predicted value)</a:t>
            </a:r>
            <a:r>
              <a:rPr lang="en"/>
              <a:t> - </a:t>
            </a:r>
            <a:r>
              <a:rPr b="1" lang="en"/>
              <a:t>truth</a:t>
            </a:r>
            <a:endParaRPr b="1"/>
          </a:p>
          <a:p>
            <a:pPr indent="0" lvl="0" marL="0" rtl="0" algn="l">
              <a:spcBef>
                <a:spcPts val="600"/>
              </a:spcBef>
              <a:spcAft>
                <a:spcPts val="0"/>
              </a:spcAft>
              <a:buNone/>
            </a:pPr>
            <a:r>
              <a:t/>
            </a:r>
            <a:endParaRPr/>
          </a:p>
          <a:p>
            <a:pPr indent="0" lvl="0" marL="0" rtl="0" algn="l">
              <a:spcBef>
                <a:spcPts val="600"/>
              </a:spcBef>
              <a:spcAft>
                <a:spcPts val="0"/>
              </a:spcAft>
              <a:buNone/>
            </a:pPr>
            <a:r>
              <a:rPr lang="en"/>
              <a:t>What’s the problem here?</a:t>
            </a:r>
            <a:endParaRPr/>
          </a:p>
          <a:p>
            <a:pPr indent="-355600" lvl="0" marL="457200" rtl="0" algn="l">
              <a:spcBef>
                <a:spcPts val="600"/>
              </a:spcBef>
              <a:spcAft>
                <a:spcPts val="0"/>
              </a:spcAft>
              <a:buSzPts val="2000"/>
              <a:buChar char="●"/>
            </a:pPr>
            <a:r>
              <a:rPr lang="en"/>
              <a:t>“Truth” - for an ML model, “truth” means whatever data was shown to the model when it was being created.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A more socially relevant form of bias is due to the (often erroneous) assumption that training examples are representative of the population to which prediction is applied and that the labels of those examples are correct.</a:t>
            </a:r>
            <a:endParaRPr/>
          </a:p>
          <a:p>
            <a:pPr indent="0" lvl="0" marL="0" rtl="0" algn="l">
              <a:spcBef>
                <a:spcPts val="600"/>
              </a:spcBef>
              <a:spcAft>
                <a:spcPts val="0"/>
              </a:spcAft>
              <a:buNone/>
            </a:pPr>
            <a:r>
              <a:t/>
            </a:r>
            <a:endParaRPr/>
          </a:p>
        </p:txBody>
      </p:sp>
      <p:sp>
        <p:nvSpPr>
          <p:cNvPr id="216" name="Google Shape;216;p39"/>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Bias in an Algorithmic Decision?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0" st="0"/>
                                            </p:txEl>
                                          </p:spTgt>
                                        </p:tgtEl>
                                        <p:attrNameLst>
                                          <p:attrName>style.visibility</p:attrName>
                                        </p:attrNameLst>
                                      </p:cBhvr>
                                      <p:to>
                                        <p:strVal val="visible"/>
                                      </p:to>
                                    </p:set>
                                    <p:animEffect filter="fade" transition="in">
                                      <p:cBhvr>
                                        <p:cTn dur="1"/>
                                        <p:tgtEl>
                                          <p:spTgt spid="2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1" st="1"/>
                                            </p:txEl>
                                          </p:spTgt>
                                        </p:tgtEl>
                                        <p:attrNameLst>
                                          <p:attrName>style.visibility</p:attrName>
                                        </p:attrNameLst>
                                      </p:cBhvr>
                                      <p:to>
                                        <p:strVal val="visible"/>
                                      </p:to>
                                    </p:set>
                                    <p:animEffect filter="fade" transition="in">
                                      <p:cBhvr>
                                        <p:cTn dur="1"/>
                                        <p:tgtEl>
                                          <p:spTgt spid="2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2" st="2"/>
                                            </p:txEl>
                                          </p:spTgt>
                                        </p:tgtEl>
                                        <p:attrNameLst>
                                          <p:attrName>style.visibility</p:attrName>
                                        </p:attrNameLst>
                                      </p:cBhvr>
                                      <p:to>
                                        <p:strVal val="visible"/>
                                      </p:to>
                                    </p:set>
                                    <p:animEffect filter="fade" transition="in">
                                      <p:cBhvr>
                                        <p:cTn dur="1"/>
                                        <p:tgtEl>
                                          <p:spTgt spid="2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3" st="3"/>
                                            </p:txEl>
                                          </p:spTgt>
                                        </p:tgtEl>
                                        <p:attrNameLst>
                                          <p:attrName>style.visibility</p:attrName>
                                        </p:attrNameLst>
                                      </p:cBhvr>
                                      <p:to>
                                        <p:strVal val="visible"/>
                                      </p:to>
                                    </p:set>
                                    <p:animEffect filter="fade" transition="in">
                                      <p:cBhvr>
                                        <p:cTn dur="1"/>
                                        <p:tgtEl>
                                          <p:spTgt spid="21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4" st="4"/>
                                            </p:txEl>
                                          </p:spTgt>
                                        </p:tgtEl>
                                        <p:attrNameLst>
                                          <p:attrName>style.visibility</p:attrName>
                                        </p:attrNameLst>
                                      </p:cBhvr>
                                      <p:to>
                                        <p:strVal val="visible"/>
                                      </p:to>
                                    </p:set>
                                    <p:animEffect filter="fade" transition="in">
                                      <p:cBhvr>
                                        <p:cTn dur="1"/>
                                        <p:tgtEl>
                                          <p:spTgt spid="21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5" st="5"/>
                                            </p:txEl>
                                          </p:spTgt>
                                        </p:tgtEl>
                                        <p:attrNameLst>
                                          <p:attrName>style.visibility</p:attrName>
                                        </p:attrNameLst>
                                      </p:cBhvr>
                                      <p:to>
                                        <p:strVal val="visible"/>
                                      </p:to>
                                    </p:set>
                                    <p:animEffect filter="fade" transition="in">
                                      <p:cBhvr>
                                        <p:cTn dur="1"/>
                                        <p:tgtEl>
                                          <p:spTgt spid="21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6" st="6"/>
                                            </p:txEl>
                                          </p:spTgt>
                                        </p:tgtEl>
                                        <p:attrNameLst>
                                          <p:attrName>style.visibility</p:attrName>
                                        </p:attrNameLst>
                                      </p:cBhvr>
                                      <p:to>
                                        <p:strVal val="visible"/>
                                      </p:to>
                                    </p:set>
                                    <p:animEffect filter="fade" transition="in">
                                      <p:cBhvr>
                                        <p:cTn dur="1"/>
                                        <p:tgtEl>
                                          <p:spTgt spid="21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7" st="7"/>
                                            </p:txEl>
                                          </p:spTgt>
                                        </p:tgtEl>
                                        <p:attrNameLst>
                                          <p:attrName>style.visibility</p:attrName>
                                        </p:attrNameLst>
                                      </p:cBhvr>
                                      <p:to>
                                        <p:strVal val="visible"/>
                                      </p:to>
                                    </p:set>
                                    <p:animEffect filter="fade" transition="in">
                                      <p:cBhvr>
                                        <p:cTn dur="1"/>
                                        <p:tgtEl>
                                          <p:spTgt spid="215">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0"/>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Algorithm Bias in Hiring Algorithms</a:t>
            </a:r>
            <a:endParaRPr/>
          </a:p>
        </p:txBody>
      </p:sp>
      <p:sp>
        <p:nvSpPr>
          <p:cNvPr id="222" name="Google Shape;222;p40"/>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Amazon had 1,335,000 employees by end of 2021. They hired ~400,000 in 2021.</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To process all of their applications, back in 2014-2015, they used a machine learning recruiting tool to take a first pass through all of the resumes.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“But by 2015, the company realized its new system was not rating candidates for software developer jobs and other technical posts in a gender-neutral way.</a:t>
            </a:r>
            <a:endParaRPr/>
          </a:p>
          <a:p>
            <a:pPr indent="0" lvl="0" marL="0" rtl="0" algn="l">
              <a:spcBef>
                <a:spcPts val="600"/>
              </a:spcBef>
              <a:spcAft>
                <a:spcPts val="0"/>
              </a:spcAft>
              <a:buNone/>
            </a:pPr>
            <a:r>
              <a:rPr lang="en"/>
              <a:t>That is because Amazon’s computer models were trained to vet applicants by observing patterns in résumés submitted to the company over a 10-year period. Most came from men, a reflection of male dominance across the tech industry.” (</a:t>
            </a:r>
            <a:r>
              <a:rPr lang="en" u="sng">
                <a:solidFill>
                  <a:schemeClr val="hlink"/>
                </a:solidFill>
                <a:hlinkClick r:id="rId3"/>
              </a:rPr>
              <a:t>link</a:t>
            </a:r>
            <a:r>
              <a:rPr lang="en"/>
              <a:t>)</a:t>
            </a:r>
            <a:endParaRPr/>
          </a:p>
          <a:p>
            <a:pPr indent="0" lvl="0" marL="0" rtl="0" algn="l">
              <a:spcBef>
                <a:spcPts val="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0" st="0"/>
                                            </p:txEl>
                                          </p:spTgt>
                                        </p:tgtEl>
                                        <p:attrNameLst>
                                          <p:attrName>style.visibility</p:attrName>
                                        </p:attrNameLst>
                                      </p:cBhvr>
                                      <p:to>
                                        <p:strVal val="visible"/>
                                      </p:to>
                                    </p:set>
                                    <p:animEffect filter="fade" transition="in">
                                      <p:cBhvr>
                                        <p:cTn dur="1000"/>
                                        <p:tgtEl>
                                          <p:spTgt spid="2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1" st="1"/>
                                            </p:txEl>
                                          </p:spTgt>
                                        </p:tgtEl>
                                        <p:attrNameLst>
                                          <p:attrName>style.visibility</p:attrName>
                                        </p:attrNameLst>
                                      </p:cBhvr>
                                      <p:to>
                                        <p:strVal val="visible"/>
                                      </p:to>
                                    </p:set>
                                    <p:animEffect filter="fade" transition="in">
                                      <p:cBhvr>
                                        <p:cTn dur="1000"/>
                                        <p:tgtEl>
                                          <p:spTgt spid="2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2" st="2"/>
                                            </p:txEl>
                                          </p:spTgt>
                                        </p:tgtEl>
                                        <p:attrNameLst>
                                          <p:attrName>style.visibility</p:attrName>
                                        </p:attrNameLst>
                                      </p:cBhvr>
                                      <p:to>
                                        <p:strVal val="visible"/>
                                      </p:to>
                                    </p:set>
                                    <p:animEffect filter="fade" transition="in">
                                      <p:cBhvr>
                                        <p:cTn dur="1000"/>
                                        <p:tgtEl>
                                          <p:spTgt spid="2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3" st="3"/>
                                            </p:txEl>
                                          </p:spTgt>
                                        </p:tgtEl>
                                        <p:attrNameLst>
                                          <p:attrName>style.visibility</p:attrName>
                                        </p:attrNameLst>
                                      </p:cBhvr>
                                      <p:to>
                                        <p:strVal val="visible"/>
                                      </p:to>
                                    </p:set>
                                    <p:animEffect filter="fade" transition="in">
                                      <p:cBhvr>
                                        <p:cTn dur="1000"/>
                                        <p:tgtEl>
                                          <p:spTgt spid="2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4" st="4"/>
                                            </p:txEl>
                                          </p:spTgt>
                                        </p:tgtEl>
                                        <p:attrNameLst>
                                          <p:attrName>style.visibility</p:attrName>
                                        </p:attrNameLst>
                                      </p:cBhvr>
                                      <p:to>
                                        <p:strVal val="visible"/>
                                      </p:to>
                                    </p:set>
                                    <p:animEffect filter="fade" transition="in">
                                      <p:cBhvr>
                                        <p:cTn dur="1000"/>
                                        <p:tgtEl>
                                          <p:spTgt spid="22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5" st="5"/>
                                            </p:txEl>
                                          </p:spTgt>
                                        </p:tgtEl>
                                        <p:attrNameLst>
                                          <p:attrName>style.visibility</p:attrName>
                                        </p:attrNameLst>
                                      </p:cBhvr>
                                      <p:to>
                                        <p:strVal val="visible"/>
                                      </p:to>
                                    </p:set>
                                    <p:animEffect filter="fade" transition="in">
                                      <p:cBhvr>
                                        <p:cTn dur="1000"/>
                                        <p:tgtEl>
                                          <p:spTgt spid="22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6" st="6"/>
                                            </p:txEl>
                                          </p:spTgt>
                                        </p:tgtEl>
                                        <p:attrNameLst>
                                          <p:attrName>style.visibility</p:attrName>
                                        </p:attrNameLst>
                                      </p:cBhvr>
                                      <p:to>
                                        <p:strVal val="visible"/>
                                      </p:to>
                                    </p:set>
                                    <p:animEffect filter="fade" transition="in">
                                      <p:cBhvr>
                                        <p:cTn dur="1000"/>
                                        <p:tgtEl>
                                          <p:spTgt spid="22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1"/>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228" name="Google Shape;228;p41"/>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Should Machine Learning algorithms be restricted from making some decisions? Are they more fair or less fair than humans?</a:t>
            </a:r>
            <a:endParaRPr/>
          </a:p>
          <a:p>
            <a:pPr indent="-355600" lvl="0" marL="457200" rtl="0" algn="l">
              <a:spcBef>
                <a:spcPts val="600"/>
              </a:spcBef>
              <a:spcAft>
                <a:spcPts val="0"/>
              </a:spcAft>
              <a:buSzPts val="2000"/>
              <a:buChar char="●"/>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2"/>
          <p:cNvSpPr txBox="1"/>
          <p:nvPr>
            <p:ph type="title"/>
          </p:nvPr>
        </p:nvSpPr>
        <p:spPr>
          <a:xfrm>
            <a:off x="928950" y="2143050"/>
            <a:ext cx="72861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Political Campaigns and Polarization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3"/>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Effect of Technology on Who Succeeds at Elections</a:t>
            </a:r>
            <a:endParaRPr/>
          </a:p>
        </p:txBody>
      </p:sp>
      <p:sp>
        <p:nvSpPr>
          <p:cNvPr id="239" name="Google Shape;239;p43"/>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Author Nicholas Carr has a model that technology has induced 3 phase shifts in politics:</a:t>
            </a:r>
            <a:endParaRPr/>
          </a:p>
          <a:p>
            <a:pPr indent="-355600" lvl="0" marL="457200" rtl="0" algn="l">
              <a:spcBef>
                <a:spcPts val="600"/>
              </a:spcBef>
              <a:spcAft>
                <a:spcPts val="0"/>
              </a:spcAft>
              <a:buSzPts val="2000"/>
              <a:buChar char="●"/>
            </a:pPr>
            <a:r>
              <a:rPr b="1" lang="en"/>
              <a:t>Radio</a:t>
            </a:r>
            <a:r>
              <a:rPr lang="en"/>
              <a:t>: Disembodied candidates, reducing them to voices. “</a:t>
            </a:r>
            <a:r>
              <a:rPr b="1" lang="en"/>
              <a:t>The blustery rhetoric that stirred big, partisan crowds came off as shrill and off-putting when piped into a living room or a kitchen</a:t>
            </a:r>
            <a:r>
              <a:rPr lang="en"/>
              <a:t>.”</a:t>
            </a:r>
            <a:endParaRPr/>
          </a:p>
          <a:p>
            <a:pPr indent="-355600" lvl="0" marL="457200" rtl="0" algn="l">
              <a:spcBef>
                <a:spcPts val="0"/>
              </a:spcBef>
              <a:spcAft>
                <a:spcPts val="0"/>
              </a:spcAft>
              <a:buSzPts val="2000"/>
              <a:buChar char="●"/>
            </a:pPr>
            <a:r>
              <a:rPr b="1" lang="en"/>
              <a:t>TV</a:t>
            </a:r>
            <a:r>
              <a:rPr lang="en"/>
              <a:t>: Gave candidates their bodies back. “With its jumpy cuts and pitiless close-ups, TV placed a stress on sound bites, good teeth and an easy manner. </a:t>
            </a:r>
            <a:r>
              <a:rPr b="1" lang="en"/>
              <a:t>Image became everything, as the line between politician and celebrity blurred</a:t>
            </a:r>
            <a:r>
              <a:rPr lang="en"/>
              <a:t>.”</a:t>
            </a:r>
            <a:endParaRPr/>
          </a:p>
          <a:p>
            <a:pPr indent="-355600" lvl="0" marL="457200" rtl="0" algn="l">
              <a:spcBef>
                <a:spcPts val="0"/>
              </a:spcBef>
              <a:spcAft>
                <a:spcPts val="0"/>
              </a:spcAft>
              <a:buSzPts val="2000"/>
              <a:buChar char="●"/>
            </a:pPr>
            <a:r>
              <a:rPr b="1" lang="en"/>
              <a:t>Social Media</a:t>
            </a:r>
            <a:r>
              <a:rPr lang="en"/>
              <a:t>: “The more visceral the message, the more quickly it circulates and the longer it holds the darting public eye. In something of a return to the pre-radio days, </a:t>
            </a:r>
            <a:r>
              <a:rPr b="1" lang="en"/>
              <a:t>the fiery populist now seems more desirable</a:t>
            </a:r>
            <a:r>
              <a:rPr lang="en"/>
              <a:t>, more worthy of attention, than the cool wonk.”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0" st="0"/>
                                            </p:txEl>
                                          </p:spTgt>
                                        </p:tgtEl>
                                        <p:attrNameLst>
                                          <p:attrName>style.visibility</p:attrName>
                                        </p:attrNameLst>
                                      </p:cBhvr>
                                      <p:to>
                                        <p:strVal val="visible"/>
                                      </p:to>
                                    </p:set>
                                    <p:animEffect filter="fade" transition="in">
                                      <p:cBhvr>
                                        <p:cTn dur="1"/>
                                        <p:tgtEl>
                                          <p:spTgt spid="2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1" st="1"/>
                                            </p:txEl>
                                          </p:spTgt>
                                        </p:tgtEl>
                                        <p:attrNameLst>
                                          <p:attrName>style.visibility</p:attrName>
                                        </p:attrNameLst>
                                      </p:cBhvr>
                                      <p:to>
                                        <p:strVal val="visible"/>
                                      </p:to>
                                    </p:set>
                                    <p:animEffect filter="fade" transition="in">
                                      <p:cBhvr>
                                        <p:cTn dur="1"/>
                                        <p:tgtEl>
                                          <p:spTgt spid="2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2" st="2"/>
                                            </p:txEl>
                                          </p:spTgt>
                                        </p:tgtEl>
                                        <p:attrNameLst>
                                          <p:attrName>style.visibility</p:attrName>
                                        </p:attrNameLst>
                                      </p:cBhvr>
                                      <p:to>
                                        <p:strVal val="visible"/>
                                      </p:to>
                                    </p:set>
                                    <p:animEffect filter="fade" transition="in">
                                      <p:cBhvr>
                                        <p:cTn dur="1"/>
                                        <p:tgtEl>
                                          <p:spTgt spid="2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3" st="3"/>
                                            </p:txEl>
                                          </p:spTgt>
                                        </p:tgtEl>
                                        <p:attrNameLst>
                                          <p:attrName>style.visibility</p:attrName>
                                        </p:attrNameLst>
                                      </p:cBhvr>
                                      <p:to>
                                        <p:strVal val="visible"/>
                                      </p:to>
                                    </p:set>
                                    <p:animEffect filter="fade" transition="in">
                                      <p:cBhvr>
                                        <p:cTn dur="1"/>
                                        <p:tgtEl>
                                          <p:spTgt spid="23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4"/>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Polarization</a:t>
            </a:r>
            <a:endParaRPr/>
          </a:p>
        </p:txBody>
      </p:sp>
      <p:sp>
        <p:nvSpPr>
          <p:cNvPr id="245" name="Google Shape;245;p44"/>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America is highly polarized. </a:t>
            </a:r>
            <a:r>
              <a:rPr lang="en" u="sng">
                <a:solidFill>
                  <a:schemeClr val="hlink"/>
                </a:solidFill>
                <a:hlinkClick r:id="rId3"/>
              </a:rPr>
              <a:t>Pew</a:t>
            </a:r>
            <a:r>
              <a:rPr lang="en"/>
              <a:t> claims that American populace is more politically polarized than at any time in the last two decades.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House of representatives is similarly polarized: 1973, 1993, and 2011 (</a:t>
            </a:r>
            <a:r>
              <a:rPr lang="en" u="sng">
                <a:solidFill>
                  <a:schemeClr val="hlink"/>
                </a:solidFill>
                <a:hlinkClick r:id="rId4"/>
              </a:rPr>
              <a:t>Pew</a:t>
            </a:r>
            <a:r>
              <a:rPr lang="en"/>
              <a:t>)</a:t>
            </a:r>
            <a:endParaRPr/>
          </a:p>
        </p:txBody>
      </p:sp>
      <p:pic>
        <p:nvPicPr>
          <p:cNvPr id="246" name="Google Shape;246;p44"/>
          <p:cNvPicPr preferRelativeResize="0"/>
          <p:nvPr/>
        </p:nvPicPr>
        <p:blipFill>
          <a:blip r:embed="rId5">
            <a:alphaModFix/>
          </a:blip>
          <a:stretch>
            <a:fillRect/>
          </a:stretch>
        </p:blipFill>
        <p:spPr>
          <a:xfrm>
            <a:off x="3318050" y="2819938"/>
            <a:ext cx="3067050" cy="2276475"/>
          </a:xfrm>
          <a:prstGeom prst="rect">
            <a:avLst/>
          </a:prstGeom>
          <a:noFill/>
          <a:ln>
            <a:noFill/>
          </a:ln>
        </p:spPr>
      </p:pic>
      <p:pic>
        <p:nvPicPr>
          <p:cNvPr id="247" name="Google Shape;247;p44"/>
          <p:cNvPicPr preferRelativeResize="0"/>
          <p:nvPr/>
        </p:nvPicPr>
        <p:blipFill>
          <a:blip r:embed="rId6">
            <a:alphaModFix/>
          </a:blip>
          <a:stretch>
            <a:fillRect/>
          </a:stretch>
        </p:blipFill>
        <p:spPr>
          <a:xfrm>
            <a:off x="6067413" y="2809319"/>
            <a:ext cx="3076575" cy="2286000"/>
          </a:xfrm>
          <a:prstGeom prst="rect">
            <a:avLst/>
          </a:prstGeom>
          <a:noFill/>
          <a:ln>
            <a:noFill/>
          </a:ln>
        </p:spPr>
      </p:pic>
      <p:pic>
        <p:nvPicPr>
          <p:cNvPr id="248" name="Google Shape;248;p44"/>
          <p:cNvPicPr preferRelativeResize="0"/>
          <p:nvPr/>
        </p:nvPicPr>
        <p:blipFill>
          <a:blip r:embed="rId7">
            <a:alphaModFix/>
          </a:blip>
          <a:stretch>
            <a:fillRect/>
          </a:stretch>
        </p:blipFill>
        <p:spPr>
          <a:xfrm>
            <a:off x="166800" y="2809325"/>
            <a:ext cx="3048000" cy="2247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5"/>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Polarization</a:t>
            </a:r>
            <a:endParaRPr/>
          </a:p>
        </p:txBody>
      </p:sp>
      <p:pic>
        <p:nvPicPr>
          <p:cNvPr id="254" name="Google Shape;254;p45"/>
          <p:cNvPicPr preferRelativeResize="0"/>
          <p:nvPr/>
        </p:nvPicPr>
        <p:blipFill>
          <a:blip r:embed="rId3">
            <a:alphaModFix/>
          </a:blip>
          <a:stretch>
            <a:fillRect/>
          </a:stretch>
        </p:blipFill>
        <p:spPr>
          <a:xfrm>
            <a:off x="1572650" y="652650"/>
            <a:ext cx="6096000" cy="4057650"/>
          </a:xfrm>
          <a:prstGeom prst="rect">
            <a:avLst/>
          </a:prstGeom>
          <a:noFill/>
          <a:ln>
            <a:noFill/>
          </a:ln>
        </p:spPr>
      </p:pic>
      <p:sp>
        <p:nvSpPr>
          <p:cNvPr id="255" name="Google Shape;255;p45"/>
          <p:cNvSpPr txBox="1"/>
          <p:nvPr/>
        </p:nvSpPr>
        <p:spPr>
          <a:xfrm>
            <a:off x="505850" y="4739000"/>
            <a:ext cx="8404800" cy="3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4"/>
              </a:rPr>
              <a:t>http://www.people-press.org/2014/06/12/political-polarization-in-the-american-public/</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6"/>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Issue Polarization (</a:t>
            </a:r>
            <a:r>
              <a:rPr lang="en" u="sng">
                <a:solidFill>
                  <a:schemeClr val="hlink"/>
                </a:solidFill>
                <a:hlinkClick r:id="rId3"/>
              </a:rPr>
              <a:t>Link</a:t>
            </a:r>
            <a:r>
              <a:rPr lang="en"/>
              <a:t>)</a:t>
            </a:r>
            <a:endParaRPr/>
          </a:p>
        </p:txBody>
      </p:sp>
      <p:pic>
        <p:nvPicPr>
          <p:cNvPr id="261" name="Google Shape;261;p46"/>
          <p:cNvPicPr preferRelativeResize="0"/>
          <p:nvPr/>
        </p:nvPicPr>
        <p:blipFill>
          <a:blip r:embed="rId4">
            <a:alphaModFix/>
          </a:blip>
          <a:stretch>
            <a:fillRect/>
          </a:stretch>
        </p:blipFill>
        <p:spPr>
          <a:xfrm>
            <a:off x="671050" y="852124"/>
            <a:ext cx="7801894" cy="4153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7"/>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Issue Polarization (</a:t>
            </a:r>
            <a:r>
              <a:rPr lang="en" u="sng">
                <a:solidFill>
                  <a:schemeClr val="hlink"/>
                </a:solidFill>
                <a:hlinkClick r:id="rId3"/>
              </a:rPr>
              <a:t>Link</a:t>
            </a:r>
            <a:r>
              <a:rPr lang="en"/>
              <a:t>, </a:t>
            </a:r>
            <a:r>
              <a:rPr lang="en" u="sng">
                <a:solidFill>
                  <a:schemeClr val="hlink"/>
                </a:solidFill>
                <a:hlinkClick r:id="rId4"/>
              </a:rPr>
              <a:t>Link</a:t>
            </a:r>
            <a:r>
              <a:rPr lang="en"/>
              <a:t>)</a:t>
            </a:r>
            <a:endParaRPr/>
          </a:p>
        </p:txBody>
      </p:sp>
      <p:pic>
        <p:nvPicPr>
          <p:cNvPr id="267" name="Google Shape;267;p47"/>
          <p:cNvPicPr preferRelativeResize="0"/>
          <p:nvPr/>
        </p:nvPicPr>
        <p:blipFill>
          <a:blip r:embed="rId5">
            <a:alphaModFix/>
          </a:blip>
          <a:stretch>
            <a:fillRect/>
          </a:stretch>
        </p:blipFill>
        <p:spPr>
          <a:xfrm>
            <a:off x="4939815" y="718850"/>
            <a:ext cx="3970059" cy="3597201"/>
          </a:xfrm>
          <a:prstGeom prst="rect">
            <a:avLst/>
          </a:prstGeom>
          <a:noFill/>
          <a:ln>
            <a:noFill/>
          </a:ln>
        </p:spPr>
      </p:pic>
      <p:pic>
        <p:nvPicPr>
          <p:cNvPr id="268" name="Google Shape;268;p47"/>
          <p:cNvPicPr preferRelativeResize="0"/>
          <p:nvPr/>
        </p:nvPicPr>
        <p:blipFill>
          <a:blip r:embed="rId6">
            <a:alphaModFix/>
          </a:blip>
          <a:stretch>
            <a:fillRect/>
          </a:stretch>
        </p:blipFill>
        <p:spPr>
          <a:xfrm>
            <a:off x="152400" y="740201"/>
            <a:ext cx="4635016" cy="373062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8"/>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Information and Attention</a:t>
            </a:r>
            <a:endParaRPr/>
          </a:p>
        </p:txBody>
      </p:sp>
      <p:sp>
        <p:nvSpPr>
          <p:cNvPr id="274" name="Google Shape;274;p48"/>
          <p:cNvSpPr txBox="1"/>
          <p:nvPr>
            <p:ph idx="1" type="body"/>
          </p:nvPr>
        </p:nvSpPr>
        <p:spPr>
          <a:xfrm>
            <a:off x="243000" y="556500"/>
            <a:ext cx="8443800" cy="3613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a:t>Herbert Simon (1971)</a:t>
            </a:r>
            <a:r>
              <a:rPr lang="en"/>
              <a:t>: “Information … consumes the attention of its recipients. Hence a wealth of information creates a poverty of attention and a need to allocate that attention effectively among the overabundance of information sources.” [</a:t>
            </a:r>
            <a:r>
              <a:rPr lang="en" u="sng">
                <a:solidFill>
                  <a:schemeClr val="hlink"/>
                </a:solidFill>
                <a:hlinkClick r:id="rId3"/>
              </a:rPr>
              <a:t>Designing Organizations in an Information Rich World</a:t>
            </a:r>
            <a:r>
              <a:rPr lang="en"/>
              <a:t>]</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rPr b="1" lang="en"/>
              <a:t>Vanessa Otero (2016)</a:t>
            </a:r>
            <a:r>
              <a:rPr lang="en"/>
              <a:t>: “We are living in a time where we have more information available to each of us than ever before in history. However, we are not all proficient at distinguishing between good information and bad information… I submit that these two circumstances are highly related to why our country is so politically polarized at the moment.”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0" st="0"/>
                                            </p:txEl>
                                          </p:spTgt>
                                        </p:tgtEl>
                                        <p:attrNameLst>
                                          <p:attrName>style.visibility</p:attrName>
                                        </p:attrNameLst>
                                      </p:cBhvr>
                                      <p:to>
                                        <p:strVal val="visible"/>
                                      </p:to>
                                    </p:set>
                                    <p:animEffect filter="fade" transition="in">
                                      <p:cBhvr>
                                        <p:cTn dur="1"/>
                                        <p:tgtEl>
                                          <p:spTgt spid="2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1" st="1"/>
                                            </p:txEl>
                                          </p:spTgt>
                                        </p:tgtEl>
                                        <p:attrNameLst>
                                          <p:attrName>style.visibility</p:attrName>
                                        </p:attrNameLst>
                                      </p:cBhvr>
                                      <p:to>
                                        <p:strVal val="visible"/>
                                      </p:to>
                                    </p:set>
                                    <p:animEffect filter="fade" transition="in">
                                      <p:cBhvr>
                                        <p:cTn dur="1"/>
                                        <p:tgtEl>
                                          <p:spTgt spid="2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2" st="2"/>
                                            </p:txEl>
                                          </p:spTgt>
                                        </p:tgtEl>
                                        <p:attrNameLst>
                                          <p:attrName>style.visibility</p:attrName>
                                        </p:attrNameLst>
                                      </p:cBhvr>
                                      <p:to>
                                        <p:strVal val="visible"/>
                                      </p:to>
                                    </p:set>
                                    <p:animEffect filter="fade" transition="in">
                                      <p:cBhvr>
                                        <p:cTn dur="1"/>
                                        <p:tgtEl>
                                          <p:spTgt spid="27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3"/>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are we talking about this?</a:t>
            </a:r>
            <a:endParaRPr/>
          </a:p>
        </p:txBody>
      </p:sp>
      <p:sp>
        <p:nvSpPr>
          <p:cNvPr id="54" name="Google Shape;54;p13"/>
          <p:cNvSpPr txBox="1"/>
          <p:nvPr>
            <p:ph idx="1" type="body"/>
          </p:nvPr>
        </p:nvSpPr>
        <p:spPr>
          <a:xfrm>
            <a:off x="243000" y="924900"/>
            <a:ext cx="8443800" cy="37854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t>Computing has consequences.</a:t>
            </a:r>
            <a:endParaRPr/>
          </a:p>
          <a:p>
            <a:pPr indent="0" lvl="0" marL="0" rtl="0" algn="ctr">
              <a:spcBef>
                <a:spcPts val="600"/>
              </a:spcBef>
              <a:spcAft>
                <a:spcPts val="0"/>
              </a:spcAft>
              <a:buNone/>
            </a:pPr>
            <a:r>
              <a:rPr lang="en"/>
              <a:t>CS is special.</a:t>
            </a:r>
            <a:endParaRPr/>
          </a:p>
          <a:p>
            <a:pPr indent="0" lvl="0" marL="0" rtl="0" algn="ctr">
              <a:spcBef>
                <a:spcPts val="600"/>
              </a:spcBef>
              <a:spcAft>
                <a:spcPts val="0"/>
              </a:spcAft>
              <a:buNone/>
            </a:pPr>
            <a:r>
              <a:rPr lang="en"/>
              <a:t>You are powerful.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0" st="0"/>
                                            </p:txEl>
                                          </p:spTgt>
                                        </p:tgtEl>
                                        <p:attrNameLst>
                                          <p:attrName>style.visibility</p:attrName>
                                        </p:attrNameLst>
                                      </p:cBhvr>
                                      <p:to>
                                        <p:strVal val="visible"/>
                                      </p:to>
                                    </p:set>
                                    <p:animEffect filter="fade" transition="in">
                                      <p:cBhvr>
                                        <p:cTn dur="1000"/>
                                        <p:tgtEl>
                                          <p:spTgt spid="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1" st="1"/>
                                            </p:txEl>
                                          </p:spTgt>
                                        </p:tgtEl>
                                        <p:attrNameLst>
                                          <p:attrName>style.visibility</p:attrName>
                                        </p:attrNameLst>
                                      </p:cBhvr>
                                      <p:to>
                                        <p:strVal val="visible"/>
                                      </p:to>
                                    </p:set>
                                    <p:animEffect filter="fade" transition="in">
                                      <p:cBhvr>
                                        <p:cTn dur="1000"/>
                                        <p:tgtEl>
                                          <p:spTgt spid="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xEl>
                                              <p:pRg end="2" st="2"/>
                                            </p:txEl>
                                          </p:spTgt>
                                        </p:tgtEl>
                                        <p:attrNameLst>
                                          <p:attrName>style.visibility</p:attrName>
                                        </p:attrNameLst>
                                      </p:cBhvr>
                                      <p:to>
                                        <p:strVal val="visible"/>
                                      </p:to>
                                    </p:set>
                                    <p:animEffect filter="fade" transition="in">
                                      <p:cBhvr>
                                        <p:cTn dur="1000"/>
                                        <p:tgtEl>
                                          <p:spTgt spid="5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9"/>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280" name="Google Shape;280;p49"/>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t>Do modern technologies reduce or increase exposure to differing opinions? Does this have a positive, negative, or insignificant effect on people's personal beliefs and on society at large? </a:t>
            </a:r>
            <a:endParaRPr/>
          </a:p>
          <a:p>
            <a:pPr indent="-355600" lvl="0" marL="457200" rtl="0" algn="l">
              <a:spcBef>
                <a:spcPts val="600"/>
              </a:spcBef>
              <a:spcAft>
                <a:spcPts val="0"/>
              </a:spcAft>
              <a:buSzPts val="2000"/>
              <a:buChar char="●"/>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0"/>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286" name="Google Shape;286;p50"/>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Bonus question: Are these technologies driving polarization?</a:t>
            </a:r>
            <a:endParaRPr/>
          </a:p>
          <a:p>
            <a:pPr indent="-355600" lvl="0" marL="457200" rtl="0" algn="l">
              <a:spcBef>
                <a:spcPts val="600"/>
              </a:spcBef>
              <a:spcAft>
                <a:spcPts val="0"/>
              </a:spcAft>
              <a:buSzPts val="2000"/>
              <a:buChar char="●"/>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928950" y="2143050"/>
            <a:ext cx="72861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Medical Devices: Therac-25</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Therac-25</a:t>
            </a:r>
            <a:endParaRPr/>
          </a:p>
        </p:txBody>
      </p:sp>
      <p:sp>
        <p:nvSpPr>
          <p:cNvPr id="65" name="Google Shape;65;p15"/>
          <p:cNvSpPr txBox="1"/>
          <p:nvPr>
            <p:ph idx="1" type="body"/>
          </p:nvPr>
        </p:nvSpPr>
        <p:spPr>
          <a:xfrm>
            <a:off x="243000" y="556500"/>
            <a:ext cx="4165800" cy="450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Radiation therapy: </a:t>
            </a:r>
            <a:br>
              <a:rPr lang="en"/>
            </a:br>
            <a:r>
              <a:rPr lang="en"/>
              <a:t>Cancer is treated by damaging/killing the tissue with radiation.</a:t>
            </a:r>
            <a:endParaRPr/>
          </a:p>
          <a:p>
            <a:pPr indent="-355600" lvl="0" marL="457200" rtl="0" algn="l">
              <a:spcBef>
                <a:spcPts val="600"/>
              </a:spcBef>
              <a:spcAft>
                <a:spcPts val="0"/>
              </a:spcAft>
              <a:buSzPts val="2000"/>
              <a:buChar char="●"/>
            </a:pPr>
            <a:r>
              <a:rPr lang="en"/>
              <a:t>Much higher doses of radiation than imaging x-rays </a:t>
            </a:r>
            <a:endParaRPr/>
          </a:p>
          <a:p>
            <a:pPr indent="-355600" lvl="0" marL="457200" rtl="0" algn="l">
              <a:spcBef>
                <a:spcPts val="0"/>
              </a:spcBef>
              <a:spcAft>
                <a:spcPts val="0"/>
              </a:spcAft>
              <a:buSzPts val="2000"/>
              <a:buChar char="●"/>
            </a:pPr>
            <a:r>
              <a:rPr lang="en"/>
              <a:t>A single patient is often treated multiple times over a few weeks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Lineage:</a:t>
            </a:r>
            <a:endParaRPr/>
          </a:p>
          <a:p>
            <a:pPr indent="-355600" lvl="0" marL="457200" rtl="0" algn="l">
              <a:spcBef>
                <a:spcPts val="600"/>
              </a:spcBef>
              <a:spcAft>
                <a:spcPts val="0"/>
              </a:spcAft>
              <a:buSzPts val="2000"/>
              <a:buChar char="●"/>
            </a:pPr>
            <a:r>
              <a:rPr lang="en"/>
              <a:t>Therac-6</a:t>
            </a:r>
            <a:endParaRPr/>
          </a:p>
          <a:p>
            <a:pPr indent="-355600" lvl="0" marL="457200" rtl="0" algn="l">
              <a:spcBef>
                <a:spcPts val="0"/>
              </a:spcBef>
              <a:spcAft>
                <a:spcPts val="0"/>
              </a:spcAft>
              <a:buSzPts val="2000"/>
              <a:buChar char="●"/>
            </a:pPr>
            <a:r>
              <a:rPr lang="en"/>
              <a:t>Therac-20</a:t>
            </a:r>
            <a:endParaRPr/>
          </a:p>
          <a:p>
            <a:pPr indent="-355600" lvl="0" marL="457200" rtl="0" algn="l">
              <a:spcBef>
                <a:spcPts val="0"/>
              </a:spcBef>
              <a:spcAft>
                <a:spcPts val="0"/>
              </a:spcAft>
              <a:buSzPts val="2000"/>
              <a:buChar char="●"/>
            </a:pPr>
            <a:r>
              <a:rPr lang="en"/>
              <a:t>Therac-25 was first computer controlled treatment machine.</a:t>
            </a:r>
            <a:endParaRPr/>
          </a:p>
        </p:txBody>
      </p:sp>
      <p:pic>
        <p:nvPicPr>
          <p:cNvPr id="66" name="Google Shape;66;p15"/>
          <p:cNvPicPr preferRelativeResize="0"/>
          <p:nvPr/>
        </p:nvPicPr>
        <p:blipFill>
          <a:blip r:embed="rId3">
            <a:alphaModFix/>
          </a:blip>
          <a:stretch>
            <a:fillRect/>
          </a:stretch>
        </p:blipFill>
        <p:spPr>
          <a:xfrm>
            <a:off x="4256400" y="875850"/>
            <a:ext cx="4824325" cy="3665348"/>
          </a:xfrm>
          <a:prstGeom prst="rect">
            <a:avLst/>
          </a:prstGeom>
          <a:noFill/>
          <a:ln>
            <a:noFill/>
          </a:ln>
        </p:spPr>
      </p:pic>
      <p:sp>
        <p:nvSpPr>
          <p:cNvPr id="67" name="Google Shape;67;p15"/>
          <p:cNvSpPr txBox="1"/>
          <p:nvPr/>
        </p:nvSpPr>
        <p:spPr>
          <a:xfrm>
            <a:off x="4023475" y="4665900"/>
            <a:ext cx="247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Released in 1983.</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xEl>
                                              <p:pRg end="0" st="0"/>
                                            </p:txEl>
                                          </p:spTgt>
                                        </p:tgtEl>
                                        <p:attrNameLst>
                                          <p:attrName>style.visibility</p:attrName>
                                        </p:attrNameLst>
                                      </p:cBhvr>
                                      <p:to>
                                        <p:strVal val="visible"/>
                                      </p:to>
                                    </p:set>
                                    <p:animEffect filter="fade" transition="in">
                                      <p:cBhvr>
                                        <p:cTn dur="1"/>
                                        <p:tgtEl>
                                          <p:spTgt spid="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xEl>
                                              <p:pRg end="1" st="1"/>
                                            </p:txEl>
                                          </p:spTgt>
                                        </p:tgtEl>
                                        <p:attrNameLst>
                                          <p:attrName>style.visibility</p:attrName>
                                        </p:attrNameLst>
                                      </p:cBhvr>
                                      <p:to>
                                        <p:strVal val="visible"/>
                                      </p:to>
                                    </p:set>
                                    <p:animEffect filter="fade" transition="in">
                                      <p:cBhvr>
                                        <p:cTn dur="1"/>
                                        <p:tgtEl>
                                          <p:spTgt spid="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xEl>
                                              <p:pRg end="2" st="2"/>
                                            </p:txEl>
                                          </p:spTgt>
                                        </p:tgtEl>
                                        <p:attrNameLst>
                                          <p:attrName>style.visibility</p:attrName>
                                        </p:attrNameLst>
                                      </p:cBhvr>
                                      <p:to>
                                        <p:strVal val="visible"/>
                                      </p:to>
                                    </p:set>
                                    <p:animEffect filter="fade" transition="in">
                                      <p:cBhvr>
                                        <p:cTn dur="1"/>
                                        <p:tgtEl>
                                          <p:spTgt spid="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xEl>
                                              <p:pRg end="3" st="3"/>
                                            </p:txEl>
                                          </p:spTgt>
                                        </p:tgtEl>
                                        <p:attrNameLst>
                                          <p:attrName>style.visibility</p:attrName>
                                        </p:attrNameLst>
                                      </p:cBhvr>
                                      <p:to>
                                        <p:strVal val="visible"/>
                                      </p:to>
                                    </p:set>
                                    <p:animEffect filter="fade" transition="in">
                                      <p:cBhvr>
                                        <p:cTn dur="1"/>
                                        <p:tgtEl>
                                          <p:spTgt spid="6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xEl>
                                              <p:pRg end="4" st="4"/>
                                            </p:txEl>
                                          </p:spTgt>
                                        </p:tgtEl>
                                        <p:attrNameLst>
                                          <p:attrName>style.visibility</p:attrName>
                                        </p:attrNameLst>
                                      </p:cBhvr>
                                      <p:to>
                                        <p:strVal val="visible"/>
                                      </p:to>
                                    </p:set>
                                    <p:animEffect filter="fade" transition="in">
                                      <p:cBhvr>
                                        <p:cTn dur="1"/>
                                        <p:tgtEl>
                                          <p:spTgt spid="6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xEl>
                                              <p:pRg end="5" st="5"/>
                                            </p:txEl>
                                          </p:spTgt>
                                        </p:tgtEl>
                                        <p:attrNameLst>
                                          <p:attrName>style.visibility</p:attrName>
                                        </p:attrNameLst>
                                      </p:cBhvr>
                                      <p:to>
                                        <p:strVal val="visible"/>
                                      </p:to>
                                    </p:set>
                                    <p:animEffect filter="fade" transition="in">
                                      <p:cBhvr>
                                        <p:cTn dur="1"/>
                                        <p:tgtEl>
                                          <p:spTgt spid="6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xEl>
                                              <p:pRg end="6" st="6"/>
                                            </p:txEl>
                                          </p:spTgt>
                                        </p:tgtEl>
                                        <p:attrNameLst>
                                          <p:attrName>style.visibility</p:attrName>
                                        </p:attrNameLst>
                                      </p:cBhvr>
                                      <p:to>
                                        <p:strVal val="visible"/>
                                      </p:to>
                                    </p:set>
                                    <p:animEffect filter="fade" transition="in">
                                      <p:cBhvr>
                                        <p:cTn dur="1"/>
                                        <p:tgtEl>
                                          <p:spTgt spid="6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xEl>
                                              <p:pRg end="7" st="7"/>
                                            </p:txEl>
                                          </p:spTgt>
                                        </p:tgtEl>
                                        <p:attrNameLst>
                                          <p:attrName>style.visibility</p:attrName>
                                        </p:attrNameLst>
                                      </p:cBhvr>
                                      <p:to>
                                        <p:strVal val="visible"/>
                                      </p:to>
                                    </p:set>
                                    <p:animEffect filter="fade" transition="in">
                                      <p:cBhvr>
                                        <p:cTn dur="1"/>
                                        <p:tgtEl>
                                          <p:spTgt spid="6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Therac-25</a:t>
            </a:r>
            <a:endParaRPr/>
          </a:p>
        </p:txBody>
      </p:sp>
      <p:sp>
        <p:nvSpPr>
          <p:cNvPr id="73" name="Google Shape;73;p16"/>
          <p:cNvSpPr txBox="1"/>
          <p:nvPr>
            <p:ph idx="1" type="body"/>
          </p:nvPr>
        </p:nvSpPr>
        <p:spPr>
          <a:xfrm>
            <a:off x="243000" y="556500"/>
            <a:ext cx="3899400" cy="450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Impact:</a:t>
            </a:r>
            <a:endParaRPr/>
          </a:p>
          <a:p>
            <a:pPr indent="-355600" lvl="0" marL="457200" rtl="0" algn="l">
              <a:spcBef>
                <a:spcPts val="600"/>
              </a:spcBef>
              <a:spcAft>
                <a:spcPts val="0"/>
              </a:spcAft>
              <a:buSzPts val="2000"/>
              <a:buChar char="●"/>
            </a:pPr>
            <a:r>
              <a:rPr lang="en"/>
              <a:t>At least 100s of lives saved.</a:t>
            </a:r>
            <a:endParaRPr/>
          </a:p>
          <a:p>
            <a:pPr indent="-355600" lvl="0" marL="457200" rtl="0" algn="l">
              <a:spcBef>
                <a:spcPts val="0"/>
              </a:spcBef>
              <a:spcAft>
                <a:spcPts val="0"/>
              </a:spcAft>
              <a:buSzPts val="2000"/>
              <a:buChar char="●"/>
            </a:pPr>
            <a:r>
              <a:rPr lang="en"/>
              <a:t>6 accidents, 4 deaths.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Normal dose: </a:t>
            </a:r>
            <a:br>
              <a:rPr lang="en"/>
            </a:br>
            <a:r>
              <a:rPr lang="en"/>
              <a:t>80-180 rads to a small target area.</a:t>
            </a:r>
            <a:endParaRPr/>
          </a:p>
          <a:p>
            <a:pPr indent="0" lvl="0" marL="0" rtl="0" algn="l">
              <a:spcBef>
                <a:spcPts val="600"/>
              </a:spcBef>
              <a:spcAft>
                <a:spcPts val="0"/>
              </a:spcAft>
              <a:buNone/>
            </a:pPr>
            <a:r>
              <a:rPr lang="en"/>
              <a:t>For reference, 500 rads at once to the whole body is typically fatal.</a:t>
            </a:r>
            <a:endParaRPr/>
          </a:p>
        </p:txBody>
      </p:sp>
      <p:pic>
        <p:nvPicPr>
          <p:cNvPr id="74" name="Google Shape;74;p16"/>
          <p:cNvPicPr preferRelativeResize="0"/>
          <p:nvPr/>
        </p:nvPicPr>
        <p:blipFill>
          <a:blip r:embed="rId3">
            <a:alphaModFix/>
          </a:blip>
          <a:stretch>
            <a:fillRect/>
          </a:stretch>
        </p:blipFill>
        <p:spPr>
          <a:xfrm>
            <a:off x="4256400" y="875850"/>
            <a:ext cx="4824325" cy="36653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xEl>
                                              <p:pRg end="0" st="0"/>
                                            </p:txEl>
                                          </p:spTgt>
                                        </p:tgtEl>
                                        <p:attrNameLst>
                                          <p:attrName>style.visibility</p:attrName>
                                        </p:attrNameLst>
                                      </p:cBhvr>
                                      <p:to>
                                        <p:strVal val="visible"/>
                                      </p:to>
                                    </p:set>
                                    <p:animEffect filter="fade" transition="in">
                                      <p:cBhvr>
                                        <p:cTn dur="1"/>
                                        <p:tgtEl>
                                          <p:spTgt spid="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xEl>
                                              <p:pRg end="1" st="1"/>
                                            </p:txEl>
                                          </p:spTgt>
                                        </p:tgtEl>
                                        <p:attrNameLst>
                                          <p:attrName>style.visibility</p:attrName>
                                        </p:attrNameLst>
                                      </p:cBhvr>
                                      <p:to>
                                        <p:strVal val="visible"/>
                                      </p:to>
                                    </p:set>
                                    <p:animEffect filter="fade" transition="in">
                                      <p:cBhvr>
                                        <p:cTn dur="1"/>
                                        <p:tgtEl>
                                          <p:spTgt spid="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xEl>
                                              <p:pRg end="2" st="2"/>
                                            </p:txEl>
                                          </p:spTgt>
                                        </p:tgtEl>
                                        <p:attrNameLst>
                                          <p:attrName>style.visibility</p:attrName>
                                        </p:attrNameLst>
                                      </p:cBhvr>
                                      <p:to>
                                        <p:strVal val="visible"/>
                                      </p:to>
                                    </p:set>
                                    <p:animEffect filter="fade" transition="in">
                                      <p:cBhvr>
                                        <p:cTn dur="1"/>
                                        <p:tgtEl>
                                          <p:spTgt spid="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xEl>
                                              <p:pRg end="3" st="3"/>
                                            </p:txEl>
                                          </p:spTgt>
                                        </p:tgtEl>
                                        <p:attrNameLst>
                                          <p:attrName>style.visibility</p:attrName>
                                        </p:attrNameLst>
                                      </p:cBhvr>
                                      <p:to>
                                        <p:strVal val="visible"/>
                                      </p:to>
                                    </p:set>
                                    <p:animEffect filter="fade" transition="in">
                                      <p:cBhvr>
                                        <p:cTn dur="1"/>
                                        <p:tgtEl>
                                          <p:spTgt spid="7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xEl>
                                              <p:pRg end="4" st="4"/>
                                            </p:txEl>
                                          </p:spTgt>
                                        </p:tgtEl>
                                        <p:attrNameLst>
                                          <p:attrName>style.visibility</p:attrName>
                                        </p:attrNameLst>
                                      </p:cBhvr>
                                      <p:to>
                                        <p:strVal val="visible"/>
                                      </p:to>
                                    </p:set>
                                    <p:animEffect filter="fade" transition="in">
                                      <p:cBhvr>
                                        <p:cTn dur="1"/>
                                        <p:tgtEl>
                                          <p:spTgt spid="7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xEl>
                                              <p:pRg end="5" st="5"/>
                                            </p:txEl>
                                          </p:spTgt>
                                        </p:tgtEl>
                                        <p:attrNameLst>
                                          <p:attrName>style.visibility</p:attrName>
                                        </p:attrNameLst>
                                      </p:cBhvr>
                                      <p:to>
                                        <p:strVal val="visible"/>
                                      </p:to>
                                    </p:set>
                                    <p:animEffect filter="fade" transition="in">
                                      <p:cBhvr>
                                        <p:cTn dur="1"/>
                                        <p:tgtEl>
                                          <p:spTgt spid="7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7"/>
          <p:cNvPicPr preferRelativeResize="0"/>
          <p:nvPr/>
        </p:nvPicPr>
        <p:blipFill>
          <a:blip r:embed="rId3">
            <a:alphaModFix/>
          </a:blip>
          <a:stretch>
            <a:fillRect/>
          </a:stretch>
        </p:blipFill>
        <p:spPr>
          <a:xfrm>
            <a:off x="330888" y="0"/>
            <a:ext cx="9096375"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Therac Hardware</a:t>
            </a:r>
            <a:endParaRPr/>
          </a:p>
        </p:txBody>
      </p:sp>
      <p:sp>
        <p:nvSpPr>
          <p:cNvPr id="85" name="Google Shape;85;p18"/>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Therac 25 was an upgrade to Therac 20 that replaced hardware interlocks with software.</a:t>
            </a:r>
            <a:endParaRPr/>
          </a:p>
          <a:p>
            <a:pPr indent="-355600" lvl="0" marL="457200" rtl="0" algn="l">
              <a:spcBef>
                <a:spcPts val="600"/>
              </a:spcBef>
              <a:spcAft>
                <a:spcPts val="0"/>
              </a:spcAft>
              <a:buSzPts val="2000"/>
              <a:buChar char="●"/>
            </a:pPr>
            <a:r>
              <a:rPr lang="en"/>
              <a:t>Had two </a:t>
            </a:r>
            <a:r>
              <a:rPr b="1" lang="en"/>
              <a:t>modes</a:t>
            </a:r>
            <a:r>
              <a:rPr lang="en"/>
              <a:t>: Electron Beam and X-Ray Beam</a:t>
            </a:r>
            <a:endParaRPr/>
          </a:p>
          <a:p>
            <a:pPr indent="-355600" lvl="0" marL="457200" rtl="0" algn="l">
              <a:spcBef>
                <a:spcPts val="0"/>
              </a:spcBef>
              <a:spcAft>
                <a:spcPts val="0"/>
              </a:spcAft>
              <a:buSzPts val="2000"/>
              <a:buChar char="●"/>
            </a:pPr>
            <a:r>
              <a:rPr lang="en"/>
              <a:t>Interlock: Mechanism for avoiding undesirable machine states.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To pick a “mode” there were two things to coordinate (simplification):</a:t>
            </a:r>
            <a:endParaRPr/>
          </a:p>
          <a:p>
            <a:pPr indent="-355600" lvl="0" marL="457200" rtl="0" algn="l">
              <a:spcBef>
                <a:spcPts val="600"/>
              </a:spcBef>
              <a:spcAft>
                <a:spcPts val="0"/>
              </a:spcAft>
              <a:buSzPts val="2000"/>
              <a:buChar char="●"/>
            </a:pPr>
            <a:r>
              <a:rPr lang="en"/>
              <a:t>Beam has three states: Off, low power, high power</a:t>
            </a:r>
            <a:endParaRPr/>
          </a:p>
          <a:p>
            <a:pPr indent="-355600" lvl="0" marL="457200" rtl="0" algn="l">
              <a:spcBef>
                <a:spcPts val="0"/>
              </a:spcBef>
              <a:spcAft>
                <a:spcPts val="0"/>
              </a:spcAft>
              <a:buSzPts val="2000"/>
              <a:buChar char="●"/>
            </a:pPr>
            <a:r>
              <a:rPr lang="en"/>
              <a:t>Filter has three states: None, magnets, target (converts electrons to x-rays)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For electron mode: Use low power and magnets.</a:t>
            </a:r>
            <a:endParaRPr/>
          </a:p>
          <a:p>
            <a:pPr indent="0" lvl="0" marL="0" rtl="0" algn="l">
              <a:spcBef>
                <a:spcPts val="600"/>
              </a:spcBef>
              <a:spcAft>
                <a:spcPts val="0"/>
              </a:spcAft>
              <a:buNone/>
            </a:pPr>
            <a:r>
              <a:rPr lang="en"/>
              <a:t>For x-ray mode: Use high power and target.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0" st="0"/>
                                            </p:txEl>
                                          </p:spTgt>
                                        </p:tgtEl>
                                        <p:attrNameLst>
                                          <p:attrName>style.visibility</p:attrName>
                                        </p:attrNameLst>
                                      </p:cBhvr>
                                      <p:to>
                                        <p:strVal val="visible"/>
                                      </p:to>
                                    </p:set>
                                    <p:animEffect filter="fade" transition="in">
                                      <p:cBhvr>
                                        <p:cTn dur="1"/>
                                        <p:tgtEl>
                                          <p:spTgt spid="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1" st="1"/>
                                            </p:txEl>
                                          </p:spTgt>
                                        </p:tgtEl>
                                        <p:attrNameLst>
                                          <p:attrName>style.visibility</p:attrName>
                                        </p:attrNameLst>
                                      </p:cBhvr>
                                      <p:to>
                                        <p:strVal val="visible"/>
                                      </p:to>
                                    </p:set>
                                    <p:animEffect filter="fade" transition="in">
                                      <p:cBhvr>
                                        <p:cTn dur="1"/>
                                        <p:tgtEl>
                                          <p:spTgt spid="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2" st="2"/>
                                            </p:txEl>
                                          </p:spTgt>
                                        </p:tgtEl>
                                        <p:attrNameLst>
                                          <p:attrName>style.visibility</p:attrName>
                                        </p:attrNameLst>
                                      </p:cBhvr>
                                      <p:to>
                                        <p:strVal val="visible"/>
                                      </p:to>
                                    </p:set>
                                    <p:animEffect filter="fade" transition="in">
                                      <p:cBhvr>
                                        <p:cTn dur="1"/>
                                        <p:tgtEl>
                                          <p:spTgt spid="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3" st="3"/>
                                            </p:txEl>
                                          </p:spTgt>
                                        </p:tgtEl>
                                        <p:attrNameLst>
                                          <p:attrName>style.visibility</p:attrName>
                                        </p:attrNameLst>
                                      </p:cBhvr>
                                      <p:to>
                                        <p:strVal val="visible"/>
                                      </p:to>
                                    </p:set>
                                    <p:animEffect filter="fade" transition="in">
                                      <p:cBhvr>
                                        <p:cTn dur="1"/>
                                        <p:tgtEl>
                                          <p:spTgt spid="8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4" st="4"/>
                                            </p:txEl>
                                          </p:spTgt>
                                        </p:tgtEl>
                                        <p:attrNameLst>
                                          <p:attrName>style.visibility</p:attrName>
                                        </p:attrNameLst>
                                      </p:cBhvr>
                                      <p:to>
                                        <p:strVal val="visible"/>
                                      </p:to>
                                    </p:set>
                                    <p:animEffect filter="fade" transition="in">
                                      <p:cBhvr>
                                        <p:cTn dur="1"/>
                                        <p:tgtEl>
                                          <p:spTgt spid="8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5" st="5"/>
                                            </p:txEl>
                                          </p:spTgt>
                                        </p:tgtEl>
                                        <p:attrNameLst>
                                          <p:attrName>style.visibility</p:attrName>
                                        </p:attrNameLst>
                                      </p:cBhvr>
                                      <p:to>
                                        <p:strVal val="visible"/>
                                      </p:to>
                                    </p:set>
                                    <p:animEffect filter="fade" transition="in">
                                      <p:cBhvr>
                                        <p:cTn dur="1"/>
                                        <p:tgtEl>
                                          <p:spTgt spid="8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6" st="6"/>
                                            </p:txEl>
                                          </p:spTgt>
                                        </p:tgtEl>
                                        <p:attrNameLst>
                                          <p:attrName>style.visibility</p:attrName>
                                        </p:attrNameLst>
                                      </p:cBhvr>
                                      <p:to>
                                        <p:strVal val="visible"/>
                                      </p:to>
                                    </p:set>
                                    <p:animEffect filter="fade" transition="in">
                                      <p:cBhvr>
                                        <p:cTn dur="1"/>
                                        <p:tgtEl>
                                          <p:spTgt spid="8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7" st="7"/>
                                            </p:txEl>
                                          </p:spTgt>
                                        </p:tgtEl>
                                        <p:attrNameLst>
                                          <p:attrName>style.visibility</p:attrName>
                                        </p:attrNameLst>
                                      </p:cBhvr>
                                      <p:to>
                                        <p:strVal val="visible"/>
                                      </p:to>
                                    </p:set>
                                    <p:animEffect filter="fade" transition="in">
                                      <p:cBhvr>
                                        <p:cTn dur="1"/>
                                        <p:tgtEl>
                                          <p:spTgt spid="8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8" st="8"/>
                                            </p:txEl>
                                          </p:spTgt>
                                        </p:tgtEl>
                                        <p:attrNameLst>
                                          <p:attrName>style.visibility</p:attrName>
                                        </p:attrNameLst>
                                      </p:cBhvr>
                                      <p:to>
                                        <p:strVal val="visible"/>
                                      </p:to>
                                    </p:set>
                                    <p:animEffect filter="fade" transition="in">
                                      <p:cBhvr>
                                        <p:cTn dur="1"/>
                                        <p:tgtEl>
                                          <p:spTgt spid="8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9" st="9"/>
                                            </p:txEl>
                                          </p:spTgt>
                                        </p:tgtEl>
                                        <p:attrNameLst>
                                          <p:attrName>style.visibility</p:attrName>
                                        </p:attrNameLst>
                                      </p:cBhvr>
                                      <p:to>
                                        <p:strVal val="visible"/>
                                      </p:to>
                                    </p:set>
                                    <p:animEffect filter="fade" transition="in">
                                      <p:cBhvr>
                                        <p:cTn dur="1"/>
                                        <p:tgtEl>
                                          <p:spTgt spid="85">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